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99" r:id="rId5"/>
    <p:sldId id="261" r:id="rId6"/>
    <p:sldId id="262" r:id="rId7"/>
    <p:sldId id="322" r:id="rId8"/>
    <p:sldId id="323" r:id="rId9"/>
    <p:sldId id="269" r:id="rId10"/>
    <p:sldId id="270" r:id="rId11"/>
    <p:sldId id="324" r:id="rId12"/>
    <p:sldId id="325" r:id="rId13"/>
    <p:sldId id="266" r:id="rId14"/>
    <p:sldId id="267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Coenen" initials="IC" lastIdx="1" clrIdx="0">
    <p:extLst>
      <p:ext uri="{19B8F6BF-5375-455C-9EA6-DF929625EA0E}">
        <p15:presenceInfo xmlns:p15="http://schemas.microsoft.com/office/powerpoint/2012/main" userId="S::Isabel.Coenen@FNV.NL::50a2c971-bd2a-412b-b9b0-07b5d8a898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E6E6E"/>
    <a:srgbClr val="009FDA"/>
    <a:srgbClr val="808080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 varScale="1">
        <p:scale>
          <a:sx n="61" d="100"/>
          <a:sy n="61" d="100"/>
        </p:scale>
        <p:origin x="7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76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064BE-D7D3-42E9-9D04-324D32677A53}" type="datetimeFigureOut">
              <a:rPr lang="nl-NL" smtClean="0"/>
              <a:t>30-11-2021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375EF-6499-477F-B789-45B5869DB7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108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B5B4C-9419-48A8-88C2-315BEFCF8577}" type="datetimeFigureOut">
              <a:rPr lang="nl-NL" smtClean="0"/>
              <a:pPr/>
              <a:t>30-11-2021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1740A-4554-49AF-A999-6A9B08B63E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86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740A-4554-49AF-A999-6A9B08B63E8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85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1740A-4554-49AF-A999-6A9B08B63E8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73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3429000"/>
            <a:ext cx="5472608" cy="1325042"/>
          </a:xfrm>
          <a:prstGeom prst="rect">
            <a:avLst/>
          </a:prstGeom>
        </p:spPr>
        <p:txBody>
          <a:bodyPr lIns="0" tIns="0" rIns="0" bIns="0"/>
          <a:lstStyle>
            <a:lvl1pPr marL="0" algn="l">
              <a:lnSpc>
                <a:spcPts val="5400"/>
              </a:lnSpc>
              <a:defRPr sz="5400" b="1" i="0" cap="all" spc="4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 van de</a:t>
            </a:r>
            <a:br>
              <a:rPr lang="nl-NL" dirty="0"/>
            </a:br>
            <a:r>
              <a:rPr lang="nl-NL" dirty="0"/>
              <a:t>presentatie</a:t>
            </a:r>
          </a:p>
        </p:txBody>
      </p:sp>
      <p:sp>
        <p:nvSpPr>
          <p:cNvPr id="5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611560" y="6336000"/>
            <a:ext cx="2267472" cy="21602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6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April 2017</a:t>
            </a:r>
            <a:endParaRPr lang="nl-NL" dirty="0"/>
          </a:p>
        </p:txBody>
      </p:sp>
      <p:sp>
        <p:nvSpPr>
          <p:cNvPr id="6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2952440" y="6336000"/>
            <a:ext cx="5003936" cy="21602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600" b="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FNV Beleidsadviesgroep Isabel Coenen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35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(standa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7812000" y="6480000"/>
            <a:ext cx="1080480" cy="216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1F2BC8B9-DD51-48F3-969F-95BCA5F4ED8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2160000" y="6480000"/>
            <a:ext cx="5580000" cy="21602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FNV Beleidsadviesgroep Isabel Coenen</a:t>
            </a:r>
            <a:endParaRPr lang="nl-NL" dirty="0"/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683568" y="6480000"/>
            <a:ext cx="1368152" cy="216023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April 2017</a:t>
            </a:r>
            <a:endParaRPr lang="nl-NL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628800"/>
            <a:ext cx="8136903" cy="446449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3600" b="0" baseline="0">
                <a:solidFill>
                  <a:srgbClr val="333333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Voer hier uw tekst in, gebruik korte zinnen en ronde </a:t>
            </a:r>
            <a:r>
              <a:rPr lang="nl-NL" dirty="0" err="1"/>
              <a:t>bulletpoints</a:t>
            </a:r>
            <a:r>
              <a:rPr lang="nl-NL" dirty="0"/>
              <a:t> als opsommingsteken.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684368" y="476672"/>
            <a:ext cx="7055984" cy="6617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4300" b="1" i="0" cap="all" spc="40" baseline="0">
                <a:solidFill>
                  <a:srgbClr val="009FDA"/>
                </a:solidFill>
              </a:defRPr>
            </a:lvl1pPr>
          </a:lstStyle>
          <a:p>
            <a:r>
              <a:rPr lang="nl-NL" dirty="0"/>
              <a:t>Klik om kop te bewerken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9" y="1628800"/>
            <a:ext cx="4104456" cy="446449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  <a:defRPr sz="3600" b="0">
                <a:solidFill>
                  <a:srgbClr val="333333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Voer hier uw tekst in, gebruik korte zinnen en ronde </a:t>
            </a:r>
            <a:r>
              <a:rPr lang="nl-NL" dirty="0" err="1"/>
              <a:t>bulletpoints</a:t>
            </a:r>
            <a:r>
              <a:rPr lang="nl-NL" dirty="0"/>
              <a:t> als opsommingsteken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5220072" y="1628800"/>
            <a:ext cx="3923928" cy="468052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8"/>
          <p:cNvSpPr>
            <a:spLocks noGrp="1"/>
          </p:cNvSpPr>
          <p:nvPr>
            <p:ph type="dt" sz="half" idx="11"/>
          </p:nvPr>
        </p:nvSpPr>
        <p:spPr>
          <a:xfrm>
            <a:off x="683568" y="6480000"/>
            <a:ext cx="1368152" cy="216023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April 2017</a:t>
            </a:r>
            <a:endParaRPr lang="nl-NL" dirty="0"/>
          </a:p>
        </p:txBody>
      </p:sp>
      <p:sp>
        <p:nvSpPr>
          <p:cNvPr id="12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2160000" y="6480000"/>
            <a:ext cx="5580000" cy="21602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FNV Beleidsadviesgroep Isabel Coenen</a:t>
            </a:r>
            <a:endParaRPr lang="nl-NL" dirty="0"/>
          </a:p>
        </p:txBody>
      </p:sp>
      <p:sp>
        <p:nvSpPr>
          <p:cNvPr id="13" name="Tijdelijke aanduiding voor dianummer 10"/>
          <p:cNvSpPr>
            <a:spLocks noGrp="1"/>
          </p:cNvSpPr>
          <p:nvPr>
            <p:ph type="sldNum" sz="quarter" idx="13"/>
          </p:nvPr>
        </p:nvSpPr>
        <p:spPr>
          <a:xfrm>
            <a:off x="7812000" y="6480000"/>
            <a:ext cx="1080480" cy="21600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1F2BC8B9-DD51-48F3-969F-95BCA5F4ED8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4368" y="476672"/>
            <a:ext cx="7055984" cy="6617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l">
              <a:defRPr sz="4300" b="1" i="0" cap="all" spc="40" baseline="0">
                <a:solidFill>
                  <a:srgbClr val="009FDA"/>
                </a:solidFill>
              </a:defRPr>
            </a:lvl1pPr>
          </a:lstStyle>
          <a:p>
            <a:r>
              <a:rPr lang="nl-NL" dirty="0"/>
              <a:t>Klik om kop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151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met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574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49" r:id="rId2"/>
    <p:sldLayoutId id="2147483689" r:id="rId3"/>
    <p:sldLayoutId id="2147483688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3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7128792" cy="532954"/>
          </a:xfrm>
        </p:spPr>
        <p:txBody>
          <a:bodyPr/>
          <a:lstStyle/>
          <a:p>
            <a:r>
              <a:rPr lang="nl-NL" sz="4400" dirty="0"/>
              <a:t>Scholing en ontwikkeling voor iedereen</a:t>
            </a:r>
            <a:br>
              <a:rPr lang="nl-NL" sz="4400" dirty="0"/>
            </a:br>
            <a:r>
              <a:rPr lang="nl-NL" sz="4400" dirty="0"/>
              <a:t>Coby </a:t>
            </a:r>
            <a:r>
              <a:rPr lang="nl-NL" sz="4400" dirty="0" err="1"/>
              <a:t>adema</a:t>
            </a:r>
            <a:r>
              <a:rPr lang="nl-NL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8143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22033FD-E581-4DF7-9E8E-87DC22DADE6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0CD00AD-EA1D-4F16-AE3C-1A71ECF08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002060"/>
                </a:solidFill>
              </a:rPr>
              <a:t>Training van vier dagdelen in vakbondshuizen ontwikkeld door de FNV.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Succesfactoren:</a:t>
            </a:r>
          </a:p>
          <a:p>
            <a:r>
              <a:rPr lang="nl-NL" sz="2800" dirty="0">
                <a:solidFill>
                  <a:srgbClr val="002060"/>
                </a:solidFill>
              </a:rPr>
              <a:t>Inhoud afgestemd op behoeften deelnemers</a:t>
            </a:r>
          </a:p>
          <a:p>
            <a:r>
              <a:rPr lang="nl-NL" sz="2800" dirty="0">
                <a:solidFill>
                  <a:srgbClr val="002060"/>
                </a:solidFill>
              </a:rPr>
              <a:t>Fysieke en persoonlijke begeleiding.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Veilige leeromgeving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Resultaat:</a:t>
            </a:r>
          </a:p>
          <a:p>
            <a:r>
              <a:rPr lang="nl-NL" sz="2800" dirty="0">
                <a:solidFill>
                  <a:srgbClr val="002060"/>
                </a:solidFill>
              </a:rPr>
              <a:t>Deelnemers voelen zich meer zelfverzekerd en willen graag verder met scholing en ontwikkeling</a:t>
            </a:r>
            <a:r>
              <a:rPr lang="nl-NL" sz="2800" dirty="0"/>
              <a:t>. </a:t>
            </a:r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DEAB3B0-DDFF-4D31-90C7-B87918E6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>
                <a:solidFill>
                  <a:schemeClr val="tx1"/>
                </a:solidFill>
              </a:rPr>
              <a:t>Trainingen digitale 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basisvaardigheden</a:t>
            </a:r>
          </a:p>
        </p:txBody>
      </p:sp>
    </p:spTree>
    <p:extLst>
      <p:ext uri="{BB962C8B-B14F-4D97-AF65-F5344CB8AC3E}">
        <p14:creationId xmlns:p14="http://schemas.microsoft.com/office/powerpoint/2010/main" val="3283833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30F73DF-73EF-4AC6-9DB5-4D1249277FD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B654909-096A-447F-8DC5-97757823DB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Scholing en ontwikkeling voor iedereen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431F90-04EE-41EA-8B42-602CC7F7DF6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E8C37B-0A53-4865-B24E-1F8BCFEFED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002060"/>
                </a:solidFill>
              </a:rPr>
              <a:t>Ophalen wat er nodig is om met scholing en ontwikkeling aan de slag te gaan.</a:t>
            </a:r>
          </a:p>
          <a:p>
            <a:endParaRPr lang="nl-NL" sz="2800" dirty="0">
              <a:solidFill>
                <a:srgbClr val="002060"/>
              </a:solidFill>
            </a:endParaRPr>
          </a:p>
          <a:p>
            <a:r>
              <a:rPr lang="nl-NL" sz="2800" dirty="0">
                <a:solidFill>
                  <a:srgbClr val="002060"/>
                </a:solidFill>
              </a:rPr>
              <a:t>Doel:</a:t>
            </a:r>
          </a:p>
          <a:p>
            <a:r>
              <a:rPr lang="nl-NL" sz="2800" dirty="0">
                <a:solidFill>
                  <a:srgbClr val="002060"/>
                </a:solidFill>
              </a:rPr>
              <a:t>Ontwikkelen van passende tools en handvatten die aansluiten bij de behoeften van mensen met weinig opleidingsbagage en hoge scholingsdrempel.  </a:t>
            </a:r>
          </a:p>
          <a:p>
            <a:r>
              <a:rPr lang="nl-NL" sz="2800" dirty="0">
                <a:solidFill>
                  <a:srgbClr val="002060"/>
                </a:solidFill>
              </a:rPr>
              <a:t>Mogelijk gemaakt door subsidie SZW</a:t>
            </a:r>
          </a:p>
          <a:p>
            <a:pPr marL="0" indent="0">
              <a:buNone/>
            </a:pPr>
            <a:endParaRPr lang="nl-NL" sz="2800" dirty="0">
              <a:solidFill>
                <a:srgbClr val="002060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DE1029A-5B87-4D5A-823A-6F78E70D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>
                <a:solidFill>
                  <a:schemeClr val="tx1"/>
                </a:solidFill>
              </a:rPr>
              <a:t>Tel mee met taal</a:t>
            </a:r>
          </a:p>
        </p:txBody>
      </p:sp>
    </p:spTree>
    <p:extLst>
      <p:ext uri="{BB962C8B-B14F-4D97-AF65-F5344CB8AC3E}">
        <p14:creationId xmlns:p14="http://schemas.microsoft.com/office/powerpoint/2010/main" val="3034111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D2B42FB-8E76-43BF-B543-93BC879645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A757056-0F6F-42AE-BC66-F9F4C21FC5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Scholing en ontwikkeling voor iedereen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0FFC04-6E75-4FEF-AB35-78199B6AF1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De FNV wil graag samen met andere partijen en in de regio aan de slag om mensen te ondersteunen bij scholing en ontwikkeling.</a:t>
            </a:r>
          </a:p>
          <a:p>
            <a:r>
              <a:rPr lang="nl-NL" dirty="0">
                <a:solidFill>
                  <a:srgbClr val="002060"/>
                </a:solidFill>
              </a:rPr>
              <a:t>Wie wil er meedoen?</a:t>
            </a:r>
          </a:p>
          <a:p>
            <a:r>
              <a:rPr lang="nl-NL" dirty="0">
                <a:solidFill>
                  <a:srgbClr val="002060"/>
                </a:solidFill>
              </a:rPr>
              <a:t>Welke afspraken kunnen we hierover maken?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B63F187-CCF9-4339-91FE-4ADD7F9AC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>
                <a:solidFill>
                  <a:schemeClr val="tx1"/>
                </a:solidFill>
              </a:rPr>
              <a:t>Kansen voor samenwerking</a:t>
            </a:r>
          </a:p>
        </p:txBody>
      </p:sp>
    </p:spTree>
    <p:extLst>
      <p:ext uri="{BB962C8B-B14F-4D97-AF65-F5344CB8AC3E}">
        <p14:creationId xmlns:p14="http://schemas.microsoft.com/office/powerpoint/2010/main" val="402756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Scholing en ontwikkeling voor iedereen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>
          <a:xfrm>
            <a:off x="692242" y="6508400"/>
            <a:ext cx="1368152" cy="21602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94" y="1791733"/>
            <a:ext cx="5103894" cy="401353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5655" y="468270"/>
            <a:ext cx="7055984" cy="661720"/>
          </a:xfrm>
        </p:spPr>
        <p:txBody>
          <a:bodyPr/>
          <a:lstStyle/>
          <a:p>
            <a:pPr algn="ctr"/>
            <a:r>
              <a:rPr lang="nl-NL" sz="3600" dirty="0">
                <a:solidFill>
                  <a:srgbClr val="7FBA25"/>
                </a:solidFill>
              </a:rPr>
              <a:t>Vragen?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296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FNV Beleidsadviesgroep Isabel Coenen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April 2017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1" y="1679203"/>
            <a:ext cx="6516216" cy="460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1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FNV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44824"/>
            <a:ext cx="5544616" cy="415681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368" y="260648"/>
            <a:ext cx="7055984" cy="877744"/>
          </a:xfrm>
        </p:spPr>
        <p:txBody>
          <a:bodyPr/>
          <a:lstStyle/>
          <a:p>
            <a:pPr algn="ctr"/>
            <a:r>
              <a:rPr lang="nl-NL" sz="3600" dirty="0">
                <a:solidFill>
                  <a:schemeClr val="tx1"/>
                </a:solidFill>
              </a:rPr>
              <a:t>Regisseur over je eigen </a:t>
            </a:r>
            <a:br>
              <a:rPr lang="nl-NL" sz="3600" dirty="0">
                <a:solidFill>
                  <a:schemeClr val="tx1"/>
                </a:solidFill>
              </a:rPr>
            </a:br>
            <a:r>
              <a:rPr lang="nl-NL" sz="3600" dirty="0">
                <a:solidFill>
                  <a:schemeClr val="tx1"/>
                </a:solidFill>
              </a:rPr>
              <a:t>ontwikkeling </a:t>
            </a:r>
            <a:br>
              <a:rPr lang="nl-NL" sz="4400" dirty="0">
                <a:solidFill>
                  <a:schemeClr val="tx1"/>
                </a:solidFill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970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Scholing en ontwikkeling voor iedereen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83568" y="1988840"/>
            <a:ext cx="8136903" cy="4104456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De FNV maakt zich </a:t>
            </a:r>
            <a:r>
              <a:rPr lang="en-GB" sz="2800" dirty="0" err="1">
                <a:solidFill>
                  <a:srgbClr val="002060"/>
                </a:solidFill>
              </a:rPr>
              <a:t>sterk</a:t>
            </a:r>
            <a:r>
              <a:rPr lang="en-GB" sz="2800" dirty="0">
                <a:solidFill>
                  <a:srgbClr val="002060"/>
                </a:solidFill>
              </a:rPr>
              <a:t> voor </a:t>
            </a:r>
            <a:r>
              <a:rPr lang="en-GB" sz="2800" dirty="0" err="1">
                <a:solidFill>
                  <a:srgbClr val="002060"/>
                </a:solidFill>
              </a:rPr>
              <a:t>scholing</a:t>
            </a:r>
            <a:r>
              <a:rPr lang="en-GB" sz="2800" dirty="0">
                <a:solidFill>
                  <a:srgbClr val="002060"/>
                </a:solidFill>
              </a:rPr>
              <a:t> &amp; </a:t>
            </a:r>
            <a:r>
              <a:rPr lang="en-GB" sz="2800" dirty="0" err="1">
                <a:solidFill>
                  <a:srgbClr val="002060"/>
                </a:solidFill>
              </a:rPr>
              <a:t>ontwikkeling</a:t>
            </a:r>
            <a:r>
              <a:rPr lang="en-GB" sz="2800" dirty="0">
                <a:solidFill>
                  <a:srgbClr val="002060"/>
                </a:solidFill>
              </a:rPr>
              <a:t>.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18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In het bijzonder voor </a:t>
            </a:r>
            <a:r>
              <a:rPr lang="en-GB" sz="2800" dirty="0" err="1">
                <a:solidFill>
                  <a:srgbClr val="002060"/>
                </a:solidFill>
              </a:rPr>
              <a:t>mensen</a:t>
            </a:r>
            <a:r>
              <a:rPr lang="en-GB" sz="2800" dirty="0">
                <a:solidFill>
                  <a:srgbClr val="002060"/>
                </a:solidFill>
              </a:rPr>
              <a:t> die nu minder aan </a:t>
            </a:r>
            <a:r>
              <a:rPr lang="en-GB" sz="2800" dirty="0" err="1">
                <a:solidFill>
                  <a:srgbClr val="002060"/>
                </a:solidFill>
              </a:rPr>
              <a:t>scholing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deelnemen</a:t>
            </a:r>
            <a:r>
              <a:rPr lang="en-GB" sz="2800" dirty="0">
                <a:solidFill>
                  <a:srgbClr val="002060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18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Uitgangspunt is </a:t>
            </a:r>
            <a:r>
              <a:rPr lang="en-GB" sz="2800" dirty="0" err="1">
                <a:solidFill>
                  <a:srgbClr val="002060"/>
                </a:solidFill>
              </a:rPr>
              <a:t>dat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iedereen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zeggenschap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moeten</a:t>
            </a:r>
            <a:r>
              <a:rPr lang="en-GB" sz="2800" dirty="0">
                <a:solidFill>
                  <a:srgbClr val="002060"/>
                </a:solidFill>
              </a:rPr>
              <a:t> hebben over de </a:t>
            </a:r>
            <a:r>
              <a:rPr lang="nl-NL" sz="2800" dirty="0">
                <a:solidFill>
                  <a:srgbClr val="002060"/>
                </a:solidFill>
              </a:rPr>
              <a:t>eigen</a:t>
            </a:r>
            <a:r>
              <a:rPr lang="en-GB" sz="2800" dirty="0">
                <a:solidFill>
                  <a:srgbClr val="002060"/>
                </a:solidFill>
              </a:rPr>
              <a:t> ontwikkeling. </a:t>
            </a:r>
            <a:endParaRPr lang="nl-NL" sz="2800" dirty="0">
              <a:solidFill>
                <a:srgbClr val="002060"/>
              </a:solidFill>
            </a:endParaRPr>
          </a:p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368" y="260648"/>
            <a:ext cx="7055984" cy="877744"/>
          </a:xfrm>
        </p:spPr>
        <p:txBody>
          <a:bodyPr/>
          <a:lstStyle/>
          <a:p>
            <a:pPr algn="ctr"/>
            <a:r>
              <a:rPr lang="nl-NL" sz="3600" dirty="0">
                <a:solidFill>
                  <a:srgbClr val="7FBA25"/>
                </a:solidFill>
              </a:rPr>
              <a:t>Scholing en ontwikkeling</a:t>
            </a:r>
            <a:br>
              <a:rPr lang="nl-NL" sz="3600" dirty="0">
                <a:solidFill>
                  <a:srgbClr val="7FBA25"/>
                </a:solidFill>
              </a:rPr>
            </a:br>
            <a:r>
              <a:rPr lang="nl-NL" sz="3600" dirty="0">
                <a:solidFill>
                  <a:srgbClr val="7FBA25"/>
                </a:solidFill>
              </a:rPr>
              <a:t>voor iedereen 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94723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731516" y="1559956"/>
            <a:ext cx="8136903" cy="4464496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srgbClr val="002060"/>
                </a:solidFill>
              </a:rPr>
              <a:t>Getrainde werkenden en werkzoekenden: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-  Zijn meer weerbaar bij veranderingen;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02060"/>
                </a:solidFill>
              </a:rPr>
              <a:t>Hebben een sterkere positie op de arbeidsmarkt;</a:t>
            </a:r>
          </a:p>
          <a:p>
            <a:pPr>
              <a:buFontTx/>
              <a:buChar char="-"/>
            </a:pPr>
            <a:r>
              <a:rPr lang="nl-NL" dirty="0">
                <a:solidFill>
                  <a:srgbClr val="002060"/>
                </a:solidFill>
              </a:rPr>
              <a:t>Durven beter op te komen voor hun rechten.</a:t>
            </a:r>
          </a:p>
          <a:p>
            <a:pPr marL="0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84368" y="161977"/>
            <a:ext cx="7055984" cy="976415"/>
          </a:xfrm>
        </p:spPr>
        <p:txBody>
          <a:bodyPr/>
          <a:lstStyle/>
          <a:p>
            <a:pPr algn="ctr"/>
            <a:r>
              <a:rPr lang="nl-NL" sz="3200" dirty="0">
                <a:solidFill>
                  <a:srgbClr val="7FBA25"/>
                </a:solidFill>
              </a:rPr>
              <a:t>Waarom maakt de FNV zich </a:t>
            </a:r>
            <a:br>
              <a:rPr lang="nl-NL" sz="3200" dirty="0">
                <a:solidFill>
                  <a:srgbClr val="7FBA25"/>
                </a:solidFill>
              </a:rPr>
            </a:br>
            <a:r>
              <a:rPr lang="nl-NL" sz="3200" dirty="0">
                <a:solidFill>
                  <a:srgbClr val="7FBA25"/>
                </a:solidFill>
              </a:rPr>
              <a:t>sterk voor scholing en ontwikkeling</a:t>
            </a:r>
            <a:r>
              <a:rPr lang="nl-NL" sz="3600" dirty="0">
                <a:solidFill>
                  <a:srgbClr val="7FBA25"/>
                </a:solidFill>
              </a:rPr>
              <a:t>?</a:t>
            </a:r>
            <a:br>
              <a:rPr lang="nl-NL" sz="3600" dirty="0">
                <a:solidFill>
                  <a:srgbClr val="7FBA25"/>
                </a:solidFill>
              </a:rPr>
            </a:br>
            <a:endParaRPr lang="nl-NL" sz="36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Scholing en ontwikkeling voor iedereen</a:t>
            </a:r>
          </a:p>
        </p:txBody>
      </p:sp>
    </p:spTree>
    <p:extLst>
      <p:ext uri="{BB962C8B-B14F-4D97-AF65-F5344CB8AC3E}">
        <p14:creationId xmlns:p14="http://schemas.microsoft.com/office/powerpoint/2010/main" val="2298372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Scholing en ontwikkeling voor iedereen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83568" y="2060848"/>
            <a:ext cx="8136903" cy="3816424"/>
          </a:xfrm>
        </p:spPr>
        <p:txBody>
          <a:bodyPr/>
          <a:lstStyle/>
          <a:p>
            <a:pPr marL="719138" lvl="0" indent="-719138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Gebrek aan tijd, middelen en kansen</a:t>
            </a:r>
          </a:p>
          <a:p>
            <a:pPr marL="719138" lvl="0" indent="-719138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Leerangst</a:t>
            </a:r>
          </a:p>
          <a:p>
            <a:pPr marL="719138" lvl="0" indent="-719138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Ontbreken van een scholings- en ontwikkelcultuur</a:t>
            </a:r>
          </a:p>
          <a:p>
            <a:pPr marL="719138" lvl="0" indent="-719138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Onoverzichtelijk aanbod</a:t>
            </a:r>
          </a:p>
          <a:p>
            <a:pPr marL="719138" lvl="0" indent="-719138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Geen maatwerk</a:t>
            </a:r>
          </a:p>
          <a:p>
            <a:pPr marL="719138" lvl="0" indent="-719138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Aanbod sluit niet aan bij behoeften</a:t>
            </a:r>
          </a:p>
          <a:p>
            <a:pPr marL="719138" lvl="0" indent="-719138">
              <a:buFont typeface="Wingdings" panose="05000000000000000000" pitchFamily="2" charset="2"/>
              <a:buChar char="Ø"/>
            </a:pPr>
            <a:r>
              <a:rPr lang="nl-NL" sz="3200" dirty="0">
                <a:solidFill>
                  <a:srgbClr val="002060"/>
                </a:solidFill>
              </a:rPr>
              <a:t>Onzekere baan</a:t>
            </a:r>
          </a:p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dirty="0">
                <a:solidFill>
                  <a:srgbClr val="7FBA25"/>
                </a:solidFill>
              </a:rPr>
              <a:t>Waarom doet niet iedereen mee?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4905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Scholing en ontwikkeling voor iedereen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83568" y="1700808"/>
            <a:ext cx="8136903" cy="4392488"/>
          </a:xfrm>
        </p:spPr>
        <p:txBody>
          <a:bodyPr/>
          <a:lstStyle/>
          <a:p>
            <a:pPr marL="360363" lvl="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2060"/>
                </a:solidFill>
              </a:rPr>
              <a:t>Toegankelijke en laagdrempelige trajecten op maat</a:t>
            </a:r>
          </a:p>
          <a:p>
            <a:pPr marL="360363" lvl="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2060"/>
                </a:solidFill>
              </a:rPr>
              <a:t>Stabiele banen met zekerheid en perspectief</a:t>
            </a:r>
          </a:p>
          <a:p>
            <a:pPr marL="360363" lvl="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2060"/>
                </a:solidFill>
              </a:rPr>
              <a:t>Een veilige en leerrijke werkomgeving</a:t>
            </a:r>
          </a:p>
          <a:p>
            <a:pPr marL="360363" lvl="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2060"/>
                </a:solidFill>
              </a:rPr>
              <a:t>Onafhankelijk advies en ondersteuning</a:t>
            </a:r>
          </a:p>
          <a:p>
            <a:pPr marL="360363" lvl="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2060"/>
                </a:solidFill>
              </a:rPr>
              <a:t>Doelgroep moet kunnen meepraten over het aanbod </a:t>
            </a:r>
          </a:p>
          <a:p>
            <a:pPr marL="360363" lvl="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2060"/>
                </a:solidFill>
              </a:rPr>
              <a:t>Inzet taal en </a:t>
            </a:r>
            <a:r>
              <a:rPr lang="nl-NL" sz="2800" dirty="0" err="1">
                <a:solidFill>
                  <a:srgbClr val="002060"/>
                </a:solidFill>
              </a:rPr>
              <a:t>digi</a:t>
            </a:r>
            <a:r>
              <a:rPr lang="nl-NL" sz="2800" dirty="0">
                <a:solidFill>
                  <a:srgbClr val="002060"/>
                </a:solidFill>
              </a:rPr>
              <a:t>-ambassadeurs</a:t>
            </a:r>
          </a:p>
          <a:p>
            <a:pPr marL="360363" lvl="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2060"/>
                </a:solidFill>
              </a:rPr>
              <a:t>Regionaal dekkend netwerk van laagdrempelige plekken voor advies, ondersteuning en training.</a:t>
            </a:r>
          </a:p>
          <a:p>
            <a:pPr marL="360363" lvl="0">
              <a:buFont typeface="Wingdings" panose="05000000000000000000" pitchFamily="2" charset="2"/>
              <a:buChar char="Ø"/>
            </a:pPr>
            <a:r>
              <a:rPr lang="nl-NL" sz="2800" dirty="0">
                <a:solidFill>
                  <a:srgbClr val="002060"/>
                </a:solidFill>
              </a:rPr>
              <a:t>Trainingen basisvaardigheden onderdeel mbo. </a:t>
            </a:r>
          </a:p>
          <a:p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dirty="0">
                <a:solidFill>
                  <a:srgbClr val="7FBA25"/>
                </a:solidFill>
              </a:rPr>
              <a:t>Oplossingen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895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Scholing en ontwikkeling voor iedereen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683568" y="1268760"/>
            <a:ext cx="8136903" cy="4968552"/>
          </a:xfrm>
        </p:spPr>
        <p:txBody>
          <a:bodyPr/>
          <a:lstStyle/>
          <a:p>
            <a:r>
              <a:rPr lang="nl-NL" sz="2800" dirty="0">
                <a:solidFill>
                  <a:srgbClr val="002060"/>
                </a:solidFill>
              </a:rPr>
              <a:t>Lobby voor toegang tot scholing en ontwikkeling.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Afspraken in de cao en scholingsfondsen zowel in sector als ook regionaal in Gelderland</a:t>
            </a:r>
          </a:p>
          <a:p>
            <a:r>
              <a:rPr lang="nl-NL" sz="2800" dirty="0">
                <a:solidFill>
                  <a:srgbClr val="002060"/>
                </a:solidFill>
              </a:rPr>
              <a:t>Actief in regionale en lokale arrangementen</a:t>
            </a:r>
          </a:p>
          <a:p>
            <a:r>
              <a:rPr lang="nl-NL" sz="2800" dirty="0">
                <a:solidFill>
                  <a:srgbClr val="002060"/>
                </a:solidFill>
              </a:rPr>
              <a:t>FNV Loopbaanservice/ontwikkeladviezen, deelname aan regionale mobiliteitsteams.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Vakbondshuizen in 35 arbeidsmarktregio’s.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Leer- en </a:t>
            </a:r>
            <a:r>
              <a:rPr lang="nl-NL" sz="2800" dirty="0" err="1">
                <a:solidFill>
                  <a:srgbClr val="002060"/>
                </a:solidFill>
              </a:rPr>
              <a:t>digi</a:t>
            </a:r>
            <a:r>
              <a:rPr lang="nl-NL" sz="2800" dirty="0">
                <a:solidFill>
                  <a:srgbClr val="002060"/>
                </a:solidFill>
              </a:rPr>
              <a:t> ambassadeurs in regio en sectoren.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Ophalen wat mensen nodig hebben om zichzelf te kunnen ontwikkelen.</a:t>
            </a:r>
          </a:p>
          <a:p>
            <a:r>
              <a:rPr lang="nl-NL" sz="2800" dirty="0">
                <a:solidFill>
                  <a:srgbClr val="002060"/>
                </a:solidFill>
              </a:rPr>
              <a:t>Trainingen digitale vaardigheden</a:t>
            </a:r>
            <a:r>
              <a:rPr lang="nl-NL" sz="2800" dirty="0"/>
              <a:t>. </a:t>
            </a:r>
            <a:endParaRPr lang="nl-NL" sz="3200" dirty="0"/>
          </a:p>
          <a:p>
            <a:endParaRPr lang="nl-NL" sz="320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764487" y="442868"/>
            <a:ext cx="7055984" cy="661720"/>
          </a:xfrm>
        </p:spPr>
        <p:txBody>
          <a:bodyPr/>
          <a:lstStyle/>
          <a:p>
            <a:pPr algn="ctr"/>
            <a:r>
              <a:rPr lang="nl-NL" sz="4000" dirty="0">
                <a:solidFill>
                  <a:schemeClr val="tx2"/>
                </a:solidFill>
              </a:rPr>
              <a:t>Wat doet de FNV </a:t>
            </a:r>
          </a:p>
        </p:txBody>
      </p:sp>
    </p:spTree>
    <p:extLst>
      <p:ext uri="{BB962C8B-B14F-4D97-AF65-F5344CB8AC3E}">
        <p14:creationId xmlns:p14="http://schemas.microsoft.com/office/powerpoint/2010/main" val="956666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439B888-965A-4950-B8AF-AD928CBB88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856D8D2-3491-45F2-A8D9-E37D045A8A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Scholing en ontwikkeling voor iedereen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E38586-B3DB-48EB-895A-36F6BB23B1A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86D162F-346E-4B72-963B-F6505F10B4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3200" dirty="0">
                <a:solidFill>
                  <a:srgbClr val="002060"/>
                </a:solidFill>
              </a:rPr>
              <a:t>De FNV weet wat werkenden en werkzoekenden nodig hebben.</a:t>
            </a:r>
          </a:p>
          <a:p>
            <a:pPr marL="0" indent="0">
              <a:buNone/>
            </a:pPr>
            <a:endParaRPr lang="nl-NL" sz="3200" dirty="0">
              <a:solidFill>
                <a:srgbClr val="002060"/>
              </a:solidFill>
            </a:endParaRPr>
          </a:p>
          <a:p>
            <a:r>
              <a:rPr lang="nl-NL" sz="3200" dirty="0">
                <a:solidFill>
                  <a:srgbClr val="002060"/>
                </a:solidFill>
              </a:rPr>
              <a:t>Heeft een sterke relatie met sectoren.</a:t>
            </a:r>
          </a:p>
          <a:p>
            <a:r>
              <a:rPr lang="nl-NL" sz="3200" dirty="0">
                <a:solidFill>
                  <a:srgbClr val="002060"/>
                </a:solidFill>
              </a:rPr>
              <a:t>Kan vraag gericht werken</a:t>
            </a:r>
          </a:p>
          <a:p>
            <a:r>
              <a:rPr lang="nl-NL" sz="3200" dirty="0">
                <a:solidFill>
                  <a:srgbClr val="002060"/>
                </a:solidFill>
              </a:rPr>
              <a:t>Kan mensen ondersteunen bij bewustwording. </a:t>
            </a:r>
          </a:p>
          <a:p>
            <a:r>
              <a:rPr lang="nl-NL" sz="3200" dirty="0">
                <a:solidFill>
                  <a:srgbClr val="002060"/>
                </a:solidFill>
              </a:rPr>
              <a:t>Heeft een regionale infrastructuur met vakbondshuizen waar mensen terecht kunnen voor informatie en loopbaanadvies</a:t>
            </a:r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745C7F-93F7-414B-AA27-418EA19B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Kracht van de FNV</a:t>
            </a:r>
          </a:p>
        </p:txBody>
      </p:sp>
    </p:spTree>
    <p:extLst>
      <p:ext uri="{BB962C8B-B14F-4D97-AF65-F5344CB8AC3E}">
        <p14:creationId xmlns:p14="http://schemas.microsoft.com/office/powerpoint/2010/main" val="343639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C7AD9D7-3F3C-492E-A066-70F2AF8E31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F2BC8B9-DD51-48F3-969F-95BCA5F4ED8D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80718E-82A7-48CC-9E38-7409B184BA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dirty="0"/>
              <a:t>Scholing en Ontwikkeling voor iedereen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7E094F-52AA-4C78-A046-3AFD97E953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6C42142-18D2-4CAB-BD66-EA5896B98C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Participatie in de ‘Innovatiekamer ervaringsdeskundigen.</a:t>
            </a:r>
          </a:p>
          <a:p>
            <a:endParaRPr lang="nl-NL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</a:t>
            </a:r>
            <a:r>
              <a:rPr lang="nl-N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i.s.m. </a:t>
            </a:r>
            <a:r>
              <a:rPr lang="nl-NL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Stichting ABC met subsidie van Tel mee met Taal. </a:t>
            </a:r>
          </a:p>
          <a:p>
            <a:endParaRPr lang="nl-NL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Doel: opleiden van ambassadeurs basisvaardigheden in de Achterhoek.</a:t>
            </a:r>
          </a:p>
          <a:p>
            <a:endParaRPr lang="nl-NL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heeft geleid tot ambassadeurs die vanuit eigen ervaring:</a:t>
            </a:r>
          </a:p>
          <a:p>
            <a:r>
              <a:rPr lang="nl-NL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Meedenken over aanbod</a:t>
            </a:r>
            <a:endParaRPr lang="nl-NL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Voorlichting en advies geven</a:t>
            </a:r>
          </a:p>
          <a:p>
            <a:r>
              <a:rPr lang="nl-NL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Mensen met onvoldoende basisvaardigheden ondersteunen en stimuleren om met ontwikkeling aan de slag te gaan.</a:t>
            </a:r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9E798F8-4024-4F01-B159-86C8F249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Ambassadeurs basisvaardigheden</a:t>
            </a:r>
            <a:endParaRPr lang="nl-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02307"/>
      </p:ext>
    </p:extLst>
  </p:cSld>
  <p:clrMapOvr>
    <a:masterClrMapping/>
  </p:clrMapOvr>
</p:sld>
</file>

<file path=ppt/theme/theme1.xml><?xml version="1.0" encoding="utf-8"?>
<a:theme xmlns:a="http://schemas.openxmlformats.org/drawingml/2006/main" name="sjabloon">
  <a:themeElements>
    <a:clrScheme name="FNV">
      <a:dk1>
        <a:srgbClr val="7FBA25"/>
      </a:dk1>
      <a:lt1>
        <a:srgbClr val="FFFFFF"/>
      </a:lt1>
      <a:dk2>
        <a:srgbClr val="7FBA25"/>
      </a:dk2>
      <a:lt2>
        <a:srgbClr val="FFFFFF"/>
      </a:lt2>
      <a:accent1>
        <a:srgbClr val="7FBA25"/>
      </a:accent1>
      <a:accent2>
        <a:srgbClr val="009CDE"/>
      </a:accent2>
      <a:accent3>
        <a:srgbClr val="920075"/>
      </a:accent3>
      <a:accent4>
        <a:srgbClr val="EC7A08"/>
      </a:accent4>
      <a:accent5>
        <a:srgbClr val="6E6E6E"/>
      </a:accent5>
      <a:accent6>
        <a:srgbClr val="0F6131"/>
      </a:accent6>
      <a:hlink>
        <a:srgbClr val="7FBA25"/>
      </a:hlink>
      <a:folHlink>
        <a:srgbClr val="7FBA25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NV PPT 2015" id="{C575F7C0-123F-495A-9CCC-530ED518E9D1}" vid="{71B33F5E-3DAD-4949-9E2E-5D76D870333B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570</Words>
  <Application>Microsoft Office PowerPoint</Application>
  <PresentationFormat>Diavoorstelling (4:3)</PresentationFormat>
  <Paragraphs>108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sjabloon</vt:lpstr>
      <vt:lpstr>Scholing en ontwikkeling voor iedereen Coby adema </vt:lpstr>
      <vt:lpstr>Regisseur over je eigen  ontwikkeling  </vt:lpstr>
      <vt:lpstr>Scholing en ontwikkeling voor iedereen </vt:lpstr>
      <vt:lpstr>Waarom maakt de FNV zich  sterk voor scholing en ontwikkeling? </vt:lpstr>
      <vt:lpstr>Waarom doet niet iedereen mee?</vt:lpstr>
      <vt:lpstr>Oplossingen </vt:lpstr>
      <vt:lpstr>Wat doet de FNV </vt:lpstr>
      <vt:lpstr>Kracht van de FNV</vt:lpstr>
      <vt:lpstr>Ambassadeurs basisvaardigheden</vt:lpstr>
      <vt:lpstr>Trainingen digitale  basisvaardigheden</vt:lpstr>
      <vt:lpstr>Tel mee met taal</vt:lpstr>
      <vt:lpstr>Kansen voor samenwerking</vt:lpstr>
      <vt:lpstr>Vragen?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FNV PPT Sjabloon</dc:title>
  <dc:creator>NetMatters.nl</dc:creator>
  <cp:lastModifiedBy>Yvonne Sinkeldam</cp:lastModifiedBy>
  <cp:revision>21</cp:revision>
  <dcterms:created xsi:type="dcterms:W3CDTF">2012-01-19T17:02:50Z</dcterms:created>
  <dcterms:modified xsi:type="dcterms:W3CDTF">2021-11-30T10:13:31Z</dcterms:modified>
  <cp:version>1</cp:version>
</cp:coreProperties>
</file>