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8" r:id="rId5"/>
    <p:sldMasterId id="2147483992" r:id="rId6"/>
    <p:sldMasterId id="2147484026" r:id="rId7"/>
    <p:sldMasterId id="2147484040" r:id="rId8"/>
  </p:sldMasterIdLst>
  <p:notesMasterIdLst>
    <p:notesMasterId r:id="rId42"/>
  </p:notesMasterIdLst>
  <p:sldIdLst>
    <p:sldId id="495" r:id="rId9"/>
    <p:sldId id="346" r:id="rId10"/>
    <p:sldId id="387" r:id="rId11"/>
    <p:sldId id="688" r:id="rId12"/>
    <p:sldId id="369" r:id="rId13"/>
    <p:sldId id="496" r:id="rId14"/>
    <p:sldId id="702" r:id="rId15"/>
    <p:sldId id="372" r:id="rId16"/>
    <p:sldId id="296" r:id="rId17"/>
    <p:sldId id="262" r:id="rId18"/>
    <p:sldId id="260" r:id="rId19"/>
    <p:sldId id="703" r:id="rId20"/>
    <p:sldId id="679" r:id="rId21"/>
    <p:sldId id="272" r:id="rId22"/>
    <p:sldId id="273" r:id="rId23"/>
    <p:sldId id="347" r:id="rId24"/>
    <p:sldId id="701" r:id="rId25"/>
    <p:sldId id="675" r:id="rId26"/>
    <p:sldId id="282" r:id="rId27"/>
    <p:sldId id="283" r:id="rId28"/>
    <p:sldId id="284" r:id="rId29"/>
    <p:sldId id="285" r:id="rId30"/>
    <p:sldId id="677" r:id="rId31"/>
    <p:sldId id="332" r:id="rId32"/>
    <p:sldId id="684" r:id="rId33"/>
    <p:sldId id="474" r:id="rId34"/>
    <p:sldId id="388" r:id="rId35"/>
    <p:sldId id="699" r:id="rId36"/>
    <p:sldId id="696" r:id="rId37"/>
    <p:sldId id="663" r:id="rId38"/>
    <p:sldId id="660" r:id="rId39"/>
    <p:sldId id="706" r:id="rId40"/>
    <p:sldId id="497" r:id="rId41"/>
  </p:sldIdLst>
  <p:sldSz cx="9144000" cy="6858000" type="screen4x3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3" autoAdjust="0"/>
    <p:restoredTop sz="94302" autoAdjust="0"/>
  </p:normalViewPr>
  <p:slideViewPr>
    <p:cSldViewPr snapToGrid="0" snapToObjects="1">
      <p:cViewPr varScale="1">
        <p:scale>
          <a:sx n="90" d="100"/>
          <a:sy n="90" d="100"/>
        </p:scale>
        <p:origin x="17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31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276" cy="502627"/>
          </a:xfrm>
          <a:prstGeom prst="rect">
            <a:avLst/>
          </a:prstGeom>
        </p:spPr>
        <p:txBody>
          <a:bodyPr vert="horz" lIns="93040" tIns="46520" rIns="93040" bIns="465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265" y="0"/>
            <a:ext cx="2984276" cy="502627"/>
          </a:xfrm>
          <a:prstGeom prst="rect">
            <a:avLst/>
          </a:prstGeom>
        </p:spPr>
        <p:txBody>
          <a:bodyPr vert="horz" lIns="93040" tIns="46520" rIns="93040" bIns="46520" rtlCol="0"/>
          <a:lstStyle>
            <a:lvl1pPr algn="r">
              <a:defRPr sz="1200"/>
            </a:lvl1pPr>
          </a:lstStyle>
          <a:p>
            <a:fld id="{E47278E0-00B7-4F6A-8062-4D16F419B93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0950"/>
            <a:ext cx="4510087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40" tIns="46520" rIns="93040" bIns="465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9304" y="4821678"/>
            <a:ext cx="5509556" cy="3945300"/>
          </a:xfrm>
          <a:prstGeom prst="rect">
            <a:avLst/>
          </a:prstGeom>
        </p:spPr>
        <p:txBody>
          <a:bodyPr vert="horz" lIns="93040" tIns="46520" rIns="93040" bIns="465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6086"/>
            <a:ext cx="2984276" cy="502627"/>
          </a:xfrm>
          <a:prstGeom prst="rect">
            <a:avLst/>
          </a:prstGeom>
        </p:spPr>
        <p:txBody>
          <a:bodyPr vert="horz" lIns="93040" tIns="46520" rIns="93040" bIns="465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265" y="9516086"/>
            <a:ext cx="2984276" cy="502627"/>
          </a:xfrm>
          <a:prstGeom prst="rect">
            <a:avLst/>
          </a:prstGeom>
        </p:spPr>
        <p:txBody>
          <a:bodyPr vert="horz" lIns="93040" tIns="46520" rIns="93040" bIns="46520" rtlCol="0" anchor="b"/>
          <a:lstStyle>
            <a:lvl1pPr algn="r">
              <a:defRPr sz="1200"/>
            </a:lvl1pPr>
          </a:lstStyle>
          <a:p>
            <a:fld id="{6B4D8C93-AA87-4E89-9A52-B1EAC66000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047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1582C-C915-476A-903B-8E426C2794A9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21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230313" y="1270000"/>
            <a:ext cx="4576762" cy="343217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342">
              <a:defRPr/>
            </a:pPr>
            <a:fld id="{AC04B3C5-80DB-4948-8967-2E03993F5176}" type="slidenum">
              <a:rPr lang="nl-NL">
                <a:solidFill>
                  <a:prstClr val="black"/>
                </a:solidFill>
                <a:latin typeface="Calibri" panose="020F0502020204030204"/>
              </a:rPr>
              <a:pPr defTabSz="473342">
                <a:defRPr/>
              </a:pPr>
              <a:t>29</a:t>
            </a:fld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3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3747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93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40916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9568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44572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98257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0757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38034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6413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7585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19826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65241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155876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266947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69867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17163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1517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174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49990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82027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38538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9623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55889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6052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86933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65282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77344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51052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92943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1968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35896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887844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9505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77293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31006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7"/>
            <a:ext cx="7772400" cy="20415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99698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30599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1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480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8604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435466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13349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79618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52494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9" y="5367339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10637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43500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74640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41892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85800" y="1844677"/>
            <a:ext cx="7772400" cy="20415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88066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0884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61928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200" y="1435466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34044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6380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672620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05663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792289" y="5367339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608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69309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7200" y="274640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69804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85800" y="1844677"/>
            <a:ext cx="7772400" cy="204152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49147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4201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1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2685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0611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457200" y="1435466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2801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20191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61425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26910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1792289" y="5367339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42903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883414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xfrm>
            <a:off x="457200" y="274640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8592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03" y="0"/>
            <a:ext cx="7376399" cy="1026000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US" sz="2700" dirty="0"/>
            </a:lvl1pPr>
          </a:lstStyle>
          <a:p>
            <a:pPr lvl="0">
              <a:lnSpc>
                <a:spcPts val="2850"/>
              </a:lnSpc>
            </a:pPr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97745" y="1441942"/>
            <a:ext cx="7346144" cy="4515949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lnSpc>
                <a:spcPts val="1650"/>
              </a:lnSpc>
              <a:buNone/>
              <a:defRPr lang="en-US" sz="1500" dirty="0"/>
            </a:lvl1pPr>
          </a:lstStyle>
          <a:p>
            <a:pPr lvl="0">
              <a:lnSpc>
                <a:spcPts val="1950"/>
              </a:lnSpc>
              <a:spcBef>
                <a:spcPts val="0"/>
              </a:spcBef>
            </a:pPr>
            <a:r>
              <a:rPr lang="nl-NL"/>
              <a:t>afbeelding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063B-741C-E946-9D19-CE3914CD334A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415"/>
            <a:ext cx="2133600" cy="276999"/>
          </a:xfrm>
        </p:spPr>
        <p:txBody>
          <a:bodyPr/>
          <a:lstStyle/>
          <a:p>
            <a:fld id="{4F39A707-964A-8944-A136-3DC95FB08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22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sub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03" y="0"/>
            <a:ext cx="7376399" cy="1026000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US" sz="2700" dirty="0"/>
            </a:lvl1pPr>
          </a:lstStyle>
          <a:p>
            <a:pPr lvl="0">
              <a:lnSpc>
                <a:spcPts val="2850"/>
              </a:lnSpc>
            </a:pPr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97745" y="1010761"/>
            <a:ext cx="7346144" cy="677196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745" y="1692102"/>
            <a:ext cx="7346144" cy="426578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ts val="1650"/>
              </a:lnSpc>
              <a:defRPr lang="en-US" sz="1500" dirty="0"/>
            </a:lvl1pPr>
          </a:lstStyle>
          <a:p>
            <a:pPr lvl="0">
              <a:lnSpc>
                <a:spcPts val="1950"/>
              </a:lnSpc>
              <a:spcBef>
                <a:spcPts val="0"/>
              </a:spcBef>
            </a:pPr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063B-741C-E946-9D19-CE3914CD334A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415"/>
            <a:ext cx="2133600" cy="276999"/>
          </a:xfrm>
        </p:spPr>
        <p:txBody>
          <a:bodyPr/>
          <a:lstStyle/>
          <a:p>
            <a:fld id="{4F39A707-964A-8944-A136-3DC95FB080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50832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68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6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370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88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21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232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324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12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01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394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44847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04" y="0"/>
            <a:ext cx="7376399" cy="1026000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US" sz="2700" dirty="0"/>
            </a:lvl1pPr>
          </a:lstStyle>
          <a:p>
            <a:pPr lvl="0">
              <a:lnSpc>
                <a:spcPts val="2850"/>
              </a:lnSpc>
            </a:pPr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97745" y="1441944"/>
            <a:ext cx="7346144" cy="4515949"/>
          </a:xfrm>
        </p:spPr>
        <p:txBody>
          <a:bodyPr vert="horz" lIns="0" tIns="0" rIns="0" bIns="0" rtlCol="0" anchor="ctr">
            <a:noAutofit/>
          </a:bodyPr>
          <a:lstStyle>
            <a:lvl1pPr marL="0" indent="0" algn="ctr">
              <a:lnSpc>
                <a:spcPts val="1650"/>
              </a:lnSpc>
              <a:buNone/>
              <a:defRPr lang="en-US" sz="1500" dirty="0"/>
            </a:lvl1pPr>
          </a:lstStyle>
          <a:p>
            <a:pPr lvl="0">
              <a:lnSpc>
                <a:spcPts val="1950"/>
              </a:lnSpc>
              <a:spcBef>
                <a:spcPts val="0"/>
              </a:spcBef>
            </a:pPr>
            <a:r>
              <a:rPr lang="nl-NL"/>
              <a:t>afbeelding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D063B-741C-E946-9D19-CE3914CD334A}" type="datetimeFigureOut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12-2-2021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00417"/>
            <a:ext cx="2133600" cy="27699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9A707-964A-8944-A136-3DC95FB0805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425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6457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001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99629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7092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98915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204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6246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14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14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96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</p:sldLayoutIdLst>
  <p:transition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8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0414"/>
            <a:ext cx="2133600" cy="27699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87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</p:sldLayoutIdLst>
  <p:transition spd="med"/>
  <p:txStyles>
    <p:titleStyle>
      <a:lvl1pPr algn="ctr" defTabSz="457200">
        <a:defRPr sz="4400">
          <a:latin typeface="Calibri"/>
          <a:ea typeface="Calibri"/>
          <a:cs typeface="Calibri"/>
          <a:sym typeface="Calibri"/>
        </a:defRPr>
      </a:lvl1pPr>
      <a:lvl2pPr algn="ctr" defTabSz="457200">
        <a:defRPr sz="4400">
          <a:latin typeface="Calibri"/>
          <a:ea typeface="Calibri"/>
          <a:cs typeface="Calibri"/>
          <a:sym typeface="Calibri"/>
        </a:defRPr>
      </a:lvl2pPr>
      <a:lvl3pPr algn="ctr" defTabSz="457200">
        <a:defRPr sz="4400">
          <a:latin typeface="Calibri"/>
          <a:ea typeface="Calibri"/>
          <a:cs typeface="Calibri"/>
          <a:sym typeface="Calibri"/>
        </a:defRPr>
      </a:lvl3pPr>
      <a:lvl4pPr algn="ctr" defTabSz="457200">
        <a:defRPr sz="4400">
          <a:latin typeface="Calibri"/>
          <a:ea typeface="Calibri"/>
          <a:cs typeface="Calibri"/>
          <a:sym typeface="Calibri"/>
        </a:defRPr>
      </a:lvl4pPr>
      <a:lvl5pPr algn="ctr" defTabSz="457200">
        <a:defRPr sz="4400">
          <a:latin typeface="Calibri"/>
          <a:ea typeface="Calibri"/>
          <a:cs typeface="Calibri"/>
          <a:sym typeface="Calibri"/>
        </a:defRPr>
      </a:lvl5pPr>
      <a:lvl6pPr algn="ctr" defTabSz="457200">
        <a:defRPr sz="4400">
          <a:latin typeface="Calibri"/>
          <a:ea typeface="Calibri"/>
          <a:cs typeface="Calibri"/>
          <a:sym typeface="Calibri"/>
        </a:defRPr>
      </a:lvl6pPr>
      <a:lvl7pPr algn="ctr" defTabSz="457200">
        <a:defRPr sz="4400">
          <a:latin typeface="Calibri"/>
          <a:ea typeface="Calibri"/>
          <a:cs typeface="Calibri"/>
          <a:sym typeface="Calibri"/>
        </a:defRPr>
      </a:lvl7pPr>
      <a:lvl8pPr algn="ctr" defTabSz="457200">
        <a:defRPr sz="4400">
          <a:latin typeface="Calibri"/>
          <a:ea typeface="Calibri"/>
          <a:cs typeface="Calibri"/>
          <a:sym typeface="Calibri"/>
        </a:defRPr>
      </a:lvl8pPr>
      <a:lvl9pPr algn="ctr" defTabSz="457200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DCEE1-D9EE-0742-9F92-50BC935D9858}" type="datetimeFigureOut">
              <a:rPr lang="en-US" smtClean="0"/>
              <a:pPr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87B9-6372-5E42-8C78-5F7E4CC5B74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52FFC-4F68-A44B-A2F3-3D31FB95D6E2}" type="datetimeFigureOut">
              <a:rPr lang="nl-NL" smtClean="0"/>
              <a:t>12-2-2021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5BFE4-314A-D44F-B660-552039C61A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16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mijnpositievegezondheid.n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h.nl/" TargetMode="External"/><Relationship Id="rId7" Type="http://schemas.openxmlformats.org/officeDocument/2006/relationships/hyperlink" Target="http://www.eenvoudigetool.nl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ongeren.mijnpositievegezondheid.nl/" TargetMode="External"/><Relationship Id="rId5" Type="http://schemas.openxmlformats.org/officeDocument/2006/relationships/hyperlink" Target="http://www.kind.mijnpositievegezondheid.nl/" TargetMode="External"/><Relationship Id="rId4" Type="http://schemas.openxmlformats.org/officeDocument/2006/relationships/hyperlink" Target="http://www.mijnpositievegezondheid.nl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1098" y="5393967"/>
            <a:ext cx="5476702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HOE DAN? </a:t>
            </a:r>
            <a:r>
              <a:rPr lang="nl-NL" dirty="0">
                <a:solidFill>
                  <a:prstClr val="black"/>
                </a:solidFill>
                <a:latin typeface="Calibri"/>
              </a:rPr>
              <a:t>Taal en Gezondheid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 23 februari 2021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8679" y="2474966"/>
            <a:ext cx="799075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‘POSITIEVE GEZONDHEID’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i="1" dirty="0">
                <a:solidFill>
                  <a:prstClr val="black"/>
                </a:solidFill>
                <a:latin typeface="Calibri"/>
              </a:rPr>
              <a:t>Een kanteling ….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Juist nu!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nl-NL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2650" y="5819978"/>
            <a:ext cx="5749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Dr. Machteld Huber</a:t>
            </a:r>
          </a:p>
        </p:txBody>
      </p:sp>
      <p:pic>
        <p:nvPicPr>
          <p:cNvPr id="2" name="Afbeelding 1" descr="IPH_LOGO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5" y="224767"/>
            <a:ext cx="2807163" cy="1523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49525" y="1285376"/>
            <a:ext cx="5404109" cy="41242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/>
              <a:t>IN TOTAAL WERDEN 7 GROEPEN BENADERD:</a:t>
            </a:r>
          </a:p>
          <a:p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Patiënten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Behandelaars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Beleidsmakers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Verzekeraars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Public Health actors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Burgers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/>
              <a:t>Onderzoekers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r>
              <a:rPr lang="en-US" sz="2000" b="1" dirty="0"/>
              <a:t>In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u="sng" dirty="0" err="1">
                <a:highlight>
                  <a:srgbClr val="FFFF00"/>
                </a:highlight>
              </a:rPr>
              <a:t>kwalitatief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u="sng" dirty="0" err="1">
                <a:highlight>
                  <a:srgbClr val="FFFF00"/>
                </a:highlight>
              </a:rPr>
              <a:t>kwantitatief</a:t>
            </a:r>
            <a:r>
              <a:rPr lang="en-US" sz="2000" b="1" dirty="0">
                <a:highlight>
                  <a:srgbClr val="FFFF00"/>
                </a:highlight>
              </a:rPr>
              <a:t> </a:t>
            </a:r>
            <a:r>
              <a:rPr lang="en-US" sz="2000" b="1" dirty="0" err="1"/>
              <a:t>onderzoek</a:t>
            </a:r>
            <a:r>
              <a:rPr lang="en-US" sz="2000" b="1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</p:txBody>
      </p:sp>
      <p:pic>
        <p:nvPicPr>
          <p:cNvPr id="4" name="Picture 3" descr="IPH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58" y="390535"/>
            <a:ext cx="2639406" cy="288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6330644-8C0B-4ADB-BF4E-36A41D482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372" y="384127"/>
            <a:ext cx="3700593" cy="6401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092" y="2210668"/>
            <a:ext cx="856595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cap="all" dirty="0" err="1"/>
              <a:t>Advies</a:t>
            </a:r>
            <a:r>
              <a:rPr lang="en-US" sz="2800" b="1" cap="all" dirty="0"/>
              <a:t>: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i="1" dirty="0"/>
              <a:t>Neem </a:t>
            </a:r>
            <a:r>
              <a:rPr lang="en-US" sz="2800" i="1" dirty="0" err="1"/>
              <a:t>gezondheid</a:t>
            </a:r>
            <a:r>
              <a:rPr lang="en-US" sz="2800" i="1" dirty="0"/>
              <a:t> </a:t>
            </a:r>
            <a:r>
              <a:rPr lang="en-US" sz="2800" i="1" dirty="0" err="1"/>
              <a:t>niet</a:t>
            </a:r>
            <a:r>
              <a:rPr lang="en-US" sz="2800" i="1" dirty="0"/>
              <a:t> </a:t>
            </a:r>
            <a:r>
              <a:rPr lang="en-US" sz="2800" i="1" dirty="0" err="1"/>
              <a:t>als</a:t>
            </a:r>
            <a:r>
              <a:rPr lang="en-US" sz="2800" i="1" dirty="0"/>
              <a:t> </a:t>
            </a:r>
            <a:r>
              <a:rPr lang="en-US" sz="2800" i="1" dirty="0" err="1"/>
              <a:t>doel</a:t>
            </a:r>
            <a:r>
              <a:rPr lang="en-US" sz="2800" i="1" dirty="0"/>
              <a:t> op </a:t>
            </a:r>
            <a:r>
              <a:rPr lang="en-US" sz="2800" i="1" dirty="0" err="1"/>
              <a:t>zich</a:t>
            </a:r>
            <a:r>
              <a:rPr lang="en-US" sz="2800" i="1" dirty="0"/>
              <a:t>, maar </a:t>
            </a:r>
            <a:r>
              <a:rPr lang="en-US" sz="2800" b="1" i="1" dirty="0" err="1"/>
              <a:t>als</a:t>
            </a:r>
            <a:r>
              <a:rPr lang="en-US" sz="2800" b="1" i="1" dirty="0"/>
              <a:t> </a:t>
            </a:r>
            <a:r>
              <a:rPr lang="en-US" sz="2800" b="1" i="1" dirty="0" err="1"/>
              <a:t>middel</a:t>
            </a:r>
            <a:r>
              <a:rPr lang="en-US" sz="2800" i="1" dirty="0"/>
              <a:t>… </a:t>
            </a:r>
            <a:br>
              <a:rPr lang="en-US" sz="2800" i="1" dirty="0"/>
            </a:br>
            <a:r>
              <a:rPr lang="en-US" sz="2800" i="1" dirty="0" err="1"/>
              <a:t>namelijk</a:t>
            </a:r>
            <a:r>
              <a:rPr lang="en-US" sz="2800" i="1" dirty="0"/>
              <a:t> </a:t>
            </a:r>
            <a:r>
              <a:rPr lang="en-US" sz="2800" b="1" i="1" dirty="0" err="1">
                <a:highlight>
                  <a:srgbClr val="FFFF00"/>
                </a:highlight>
              </a:rPr>
              <a:t>opdat</a:t>
            </a:r>
            <a:r>
              <a:rPr lang="en-US" sz="2800" i="1" dirty="0">
                <a:highlight>
                  <a:srgbClr val="FFFF00"/>
                </a:highlight>
              </a:rPr>
              <a:t> </a:t>
            </a:r>
            <a:r>
              <a:rPr lang="en-US" sz="2800" b="1" i="1" dirty="0" err="1">
                <a:highlight>
                  <a:srgbClr val="FFFF00"/>
                </a:highlight>
              </a:rPr>
              <a:t>iemand</a:t>
            </a:r>
            <a:r>
              <a:rPr lang="en-US" sz="2800" b="1" i="1" dirty="0">
                <a:highlight>
                  <a:srgbClr val="FFFF00"/>
                </a:highlight>
              </a:rPr>
              <a:t> ‘</a:t>
            </a:r>
            <a:r>
              <a:rPr lang="en-US" sz="2800" b="1" i="1" dirty="0" err="1">
                <a:highlight>
                  <a:srgbClr val="FFFF00"/>
                </a:highlight>
              </a:rPr>
              <a:t>zijn</a:t>
            </a:r>
            <a:r>
              <a:rPr lang="en-US" sz="2800" b="1" i="1" dirty="0">
                <a:highlight>
                  <a:srgbClr val="FFFF00"/>
                </a:highlight>
              </a:rPr>
              <a:t>/</a:t>
            </a:r>
            <a:r>
              <a:rPr lang="en-US" sz="2800" b="1" i="1" dirty="0" err="1">
                <a:highlight>
                  <a:srgbClr val="FFFF00"/>
                </a:highlight>
              </a:rPr>
              <a:t>haar</a:t>
            </a:r>
            <a:r>
              <a:rPr lang="en-US" sz="2800" b="1" i="1" dirty="0">
                <a:highlight>
                  <a:srgbClr val="FFFF00"/>
                </a:highlight>
              </a:rPr>
              <a:t> ding </a:t>
            </a:r>
            <a:r>
              <a:rPr lang="en-US" sz="2800" b="1" i="1" dirty="0" err="1">
                <a:highlight>
                  <a:srgbClr val="FFFF00"/>
                </a:highlight>
              </a:rPr>
              <a:t>kan</a:t>
            </a:r>
            <a:r>
              <a:rPr lang="en-US" sz="2800" b="1" i="1" dirty="0">
                <a:highlight>
                  <a:srgbClr val="FFFF00"/>
                </a:highlight>
              </a:rPr>
              <a:t> </a:t>
            </a:r>
            <a:r>
              <a:rPr lang="en-US" sz="2800" b="1" i="1" dirty="0" err="1">
                <a:highlight>
                  <a:srgbClr val="FFFF00"/>
                </a:highlight>
              </a:rPr>
              <a:t>doen</a:t>
            </a:r>
            <a:r>
              <a:rPr lang="en-US" sz="2800" b="1" i="1" dirty="0">
                <a:highlight>
                  <a:srgbClr val="FFFF00"/>
                </a:highlight>
              </a:rPr>
              <a:t>’.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5446" y="1556976"/>
            <a:ext cx="6598553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RESULTATEN KWALITATIEF ONDERZOEK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Vraag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kijk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gezondheid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beoordelen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556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woorden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Gezondheid.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Deze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hebben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geordend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Hoofddimensies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gezondheid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met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onderliggende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Aspecten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 descr="IPH_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48" y="389228"/>
            <a:ext cx="1739951" cy="19149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96280" y="324164"/>
            <a:ext cx="736536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RESULTATEN KWALITATIEF ONDERZOEK</a:t>
            </a:r>
          </a:p>
        </p:txBody>
      </p:sp>
      <p:grpSp>
        <p:nvGrpSpPr>
          <p:cNvPr id="3" name="Groep 2"/>
          <p:cNvGrpSpPr>
            <a:grpSpLocks noChangeAspect="1"/>
          </p:cNvGrpSpPr>
          <p:nvPr/>
        </p:nvGrpSpPr>
        <p:grpSpPr>
          <a:xfrm>
            <a:off x="584920" y="610461"/>
            <a:ext cx="7727806" cy="5411996"/>
            <a:chOff x="4903387" y="612385"/>
            <a:chExt cx="4657806" cy="4544534"/>
          </a:xfrm>
        </p:grpSpPr>
        <p:pic>
          <p:nvPicPr>
            <p:cNvPr id="11" name="Picture 10" descr="ICOON_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465" y="1328042"/>
              <a:ext cx="486715" cy="620958"/>
            </a:xfrm>
            <a:prstGeom prst="rect">
              <a:avLst/>
            </a:prstGeom>
          </p:spPr>
        </p:pic>
        <p:pic>
          <p:nvPicPr>
            <p:cNvPr id="12" name="Picture 11" descr="ICOON_0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3465" y="1972409"/>
              <a:ext cx="486715" cy="613471"/>
            </a:xfrm>
            <a:prstGeom prst="rect">
              <a:avLst/>
            </a:prstGeom>
          </p:spPr>
        </p:pic>
        <p:pic>
          <p:nvPicPr>
            <p:cNvPr id="13" name="Picture 12" descr="ICOON_03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3465" y="2594932"/>
              <a:ext cx="486715" cy="635314"/>
            </a:xfrm>
            <a:prstGeom prst="rect">
              <a:avLst/>
            </a:prstGeom>
          </p:spPr>
        </p:pic>
        <p:pic>
          <p:nvPicPr>
            <p:cNvPr id="16" name="Picture 15" descr="ICOON_0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465" y="4557320"/>
              <a:ext cx="486715" cy="599599"/>
            </a:xfrm>
            <a:prstGeom prst="rect">
              <a:avLst/>
            </a:prstGeom>
          </p:spPr>
        </p:pic>
        <p:pic>
          <p:nvPicPr>
            <p:cNvPr id="21" name="Picture 20" descr="ICOON_05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465" y="3912954"/>
              <a:ext cx="486792" cy="613518"/>
            </a:xfrm>
            <a:prstGeom prst="rect">
              <a:avLst/>
            </a:prstGeom>
          </p:spPr>
        </p:pic>
        <p:pic>
          <p:nvPicPr>
            <p:cNvPr id="22" name="Picture 21" descr="ICOON_04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387" y="3285563"/>
              <a:ext cx="486792" cy="6135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390179" y="612385"/>
              <a:ext cx="4171014" cy="4458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Hoofddimensies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van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gezondheid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Calibri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Lichaam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Gevoel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en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gedachten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Zinvol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Kwaliteit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leven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Meedoen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Dagelijks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functioneren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6990" y="491831"/>
            <a:ext cx="53064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u="sng" cap="all" dirty="0" err="1"/>
              <a:t>Kwantitatief</a:t>
            </a:r>
            <a:r>
              <a:rPr lang="en-US" sz="2400" b="1" cap="all" dirty="0"/>
              <a:t> </a:t>
            </a:r>
            <a:r>
              <a:rPr lang="en-US" sz="2400" b="1" cap="all" dirty="0" err="1"/>
              <a:t>Onderzoek</a:t>
            </a:r>
            <a:r>
              <a:rPr lang="en-US" sz="2400" b="1" cap="all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990" y="1790047"/>
            <a:ext cx="8104248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/>
              <a:t>Vraag</a:t>
            </a:r>
            <a:r>
              <a:rPr lang="en-US" sz="2000" b="1" dirty="0"/>
              <a:t>: Worden </a:t>
            </a:r>
            <a:r>
              <a:rPr lang="en-US" sz="2000" b="1" dirty="0" err="1"/>
              <a:t>deze</a:t>
            </a:r>
            <a:r>
              <a:rPr lang="en-US" sz="2000" b="1" dirty="0"/>
              <a:t> </a:t>
            </a:r>
            <a:r>
              <a:rPr lang="en-US" sz="2000" b="1" dirty="0" err="1"/>
              <a:t>resultaten</a:t>
            </a:r>
            <a:r>
              <a:rPr lang="en-US" sz="2000" b="1" dirty="0"/>
              <a:t> </a:t>
            </a:r>
            <a:r>
              <a:rPr lang="en-US" sz="2000" b="1" dirty="0" err="1"/>
              <a:t>bevestigd</a:t>
            </a:r>
            <a:r>
              <a:rPr lang="en-US" sz="2000" b="1" dirty="0"/>
              <a:t> door de </a:t>
            </a:r>
            <a:r>
              <a:rPr lang="en-US" sz="2000" b="1" dirty="0" err="1"/>
              <a:t>stakeholdergroepen</a:t>
            </a:r>
            <a:r>
              <a:rPr lang="en-US" sz="2000" b="1" dirty="0"/>
              <a:t>? </a:t>
            </a:r>
          </a:p>
          <a:p>
            <a:endParaRPr lang="en-US" sz="2000" dirty="0"/>
          </a:p>
          <a:p>
            <a:r>
              <a:rPr lang="en-US" sz="2000" dirty="0" err="1"/>
              <a:t>Een</a:t>
            </a:r>
            <a:r>
              <a:rPr lang="en-US" sz="2000" dirty="0"/>
              <a:t> survey </a:t>
            </a:r>
            <a:r>
              <a:rPr lang="en-US" sz="2000" b="1" dirty="0" err="1"/>
              <a:t>vragenlijst</a:t>
            </a:r>
            <a:r>
              <a:rPr lang="en-US" sz="2000" dirty="0"/>
              <a:t> </a:t>
            </a:r>
            <a:r>
              <a:rPr lang="en-US" sz="2000" dirty="0" err="1"/>
              <a:t>werd</a:t>
            </a:r>
            <a:r>
              <a:rPr lang="en-US" sz="2000" dirty="0"/>
              <a:t> </a:t>
            </a:r>
            <a:r>
              <a:rPr lang="en-US" sz="2000" dirty="0" err="1"/>
              <a:t>voorgelegd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de </a:t>
            </a:r>
            <a:r>
              <a:rPr lang="en-US" sz="2000" b="1" dirty="0" err="1"/>
              <a:t>zeven</a:t>
            </a:r>
            <a:r>
              <a:rPr lang="en-US" sz="2000" b="1" dirty="0"/>
              <a:t> stakeholder </a:t>
            </a:r>
            <a:r>
              <a:rPr lang="en-US" sz="2000" b="1" dirty="0" err="1"/>
              <a:t>domeinen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/>
              <a:t>De </a:t>
            </a:r>
            <a:r>
              <a:rPr lang="en-US" sz="2000" b="1" dirty="0" err="1"/>
              <a:t>respons</a:t>
            </a:r>
            <a:r>
              <a:rPr lang="en-US" sz="2000" b="1" dirty="0"/>
              <a:t> </a:t>
            </a:r>
            <a:r>
              <a:rPr lang="en-US" sz="2000" b="1" dirty="0" err="1"/>
              <a:t>bedroeg</a:t>
            </a:r>
            <a:r>
              <a:rPr lang="en-US" sz="2000" b="1" dirty="0"/>
              <a:t> </a:t>
            </a:r>
            <a:r>
              <a:rPr lang="en-US" sz="2000" b="1" dirty="0">
                <a:highlight>
                  <a:srgbClr val="FFFF00"/>
                </a:highlight>
              </a:rPr>
              <a:t>1938 </a:t>
            </a:r>
            <a:r>
              <a:rPr lang="en-US" sz="2000" b="1" dirty="0" err="1">
                <a:highlight>
                  <a:srgbClr val="FFFF00"/>
                </a:highlight>
              </a:rPr>
              <a:t>reacties</a:t>
            </a:r>
            <a:r>
              <a:rPr lang="en-US" sz="20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643   </a:t>
            </a:r>
            <a:r>
              <a:rPr lang="en-US" sz="2000" dirty="0" err="1"/>
              <a:t>Behandelaren</a:t>
            </a:r>
            <a:r>
              <a:rPr lang="en-US" sz="2000" dirty="0"/>
              <a:t> - </a:t>
            </a:r>
            <a:r>
              <a:rPr lang="en-US" sz="2000" dirty="0" err="1"/>
              <a:t>artsen</a:t>
            </a:r>
            <a:r>
              <a:rPr lang="en-US" sz="2000" dirty="0"/>
              <a:t>, </a:t>
            </a:r>
            <a:r>
              <a:rPr lang="en-US" sz="2000" dirty="0" err="1"/>
              <a:t>fysiotherapeuten</a:t>
            </a:r>
            <a:r>
              <a:rPr lang="en-US" sz="2000" dirty="0"/>
              <a:t>, </a:t>
            </a:r>
            <a:r>
              <a:rPr lang="en-US" sz="2000" dirty="0" err="1"/>
              <a:t>verpleegkundigen</a:t>
            </a:r>
            <a:r>
              <a:rPr lang="en-US" sz="2000" dirty="0"/>
              <a:t> &amp;   </a:t>
            </a:r>
          </a:p>
          <a:p>
            <a:r>
              <a:rPr lang="en-US" sz="2000" dirty="0"/>
              <a:t>               </a:t>
            </a:r>
            <a:r>
              <a:rPr lang="en-US" sz="2000" dirty="0" err="1"/>
              <a:t>verzorgenden</a:t>
            </a:r>
            <a:r>
              <a:rPr lang="en-US" sz="2000" dirty="0"/>
              <a:t> (panels)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575   </a:t>
            </a:r>
            <a:r>
              <a:rPr lang="en-US" sz="2000" dirty="0" err="1"/>
              <a:t>Patiënten</a:t>
            </a:r>
            <a:r>
              <a:rPr lang="en-US" sz="2000" dirty="0"/>
              <a:t> (panel)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430   Burgers (panel)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106   </a:t>
            </a:r>
            <a:r>
              <a:rPr lang="en-US" sz="2000" dirty="0" err="1"/>
              <a:t>Onderzoekers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89     </a:t>
            </a:r>
            <a:r>
              <a:rPr lang="en-US" sz="2000" dirty="0" err="1"/>
              <a:t>Gezondheidsvoorlichters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80     </a:t>
            </a:r>
            <a:r>
              <a:rPr lang="en-US" sz="2000" dirty="0" err="1"/>
              <a:t>Beleidsmakers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15     </a:t>
            </a:r>
            <a:r>
              <a:rPr lang="en-US" sz="2000" dirty="0" err="1"/>
              <a:t>Verzekeraars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3" descr="IPH_?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69" y="55945"/>
            <a:ext cx="1545469" cy="17870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4" y="756755"/>
            <a:ext cx="7588156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9972" y="206959"/>
            <a:ext cx="66562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/>
              <a:t>RESULTATEN </a:t>
            </a:r>
            <a:r>
              <a:rPr lang="en-US" sz="2400" b="1" u="sng" cap="all" dirty="0" err="1"/>
              <a:t>Kwantitatief</a:t>
            </a:r>
            <a:r>
              <a:rPr lang="en-US" sz="2400" b="1" cap="all" dirty="0"/>
              <a:t> </a:t>
            </a:r>
            <a:r>
              <a:rPr lang="en-US" sz="2400" b="1" cap="all" dirty="0" err="1"/>
              <a:t>Onderzoek</a:t>
            </a:r>
            <a:endParaRPr lang="en-US" b="1" cap="al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911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 err="1">
                <a:solidFill>
                  <a:prstClr val="black"/>
                </a:solidFill>
              </a:rPr>
              <a:t>Conclusies</a:t>
            </a:r>
            <a:r>
              <a:rPr lang="en-US" sz="2400" b="1" cap="all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6991" y="1650374"/>
            <a:ext cx="8104248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prstClr val="black"/>
                </a:solidFill>
              </a:rPr>
              <a:t>Ik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vond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dus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een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</a:rPr>
              <a:t>smalle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opvatting</a:t>
            </a:r>
            <a:r>
              <a:rPr lang="en-US" sz="2200" b="1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tegenover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een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i="1" dirty="0">
                <a:solidFill>
                  <a:prstClr val="black"/>
                </a:solidFill>
              </a:rPr>
              <a:t>brede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opvatting</a:t>
            </a:r>
            <a:r>
              <a:rPr lang="en-US" sz="2200" dirty="0">
                <a:solidFill>
                  <a:prstClr val="black"/>
                </a:solidFill>
              </a:rPr>
              <a:t> over </a:t>
            </a:r>
            <a:r>
              <a:rPr lang="en-US" sz="2200" dirty="0" err="1">
                <a:solidFill>
                  <a:prstClr val="black"/>
                </a:solidFill>
              </a:rPr>
              <a:t>gezondheid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prstClr val="black"/>
                </a:solidFill>
              </a:rPr>
              <a:t>Ik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volg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i="1" dirty="0">
                <a:solidFill>
                  <a:prstClr val="black"/>
                </a:solidFill>
                <a:highlight>
                  <a:srgbClr val="FFFF00"/>
                </a:highlight>
              </a:rPr>
              <a:t>de brede</a:t>
            </a:r>
            <a:r>
              <a:rPr lang="en-US" sz="220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</a:rPr>
              <a:t>opvatting</a:t>
            </a:r>
            <a:r>
              <a:rPr lang="en-US" sz="220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en </a:t>
            </a:r>
            <a:r>
              <a:rPr lang="en-US" sz="2200" dirty="0" err="1">
                <a:solidFill>
                  <a:prstClr val="black"/>
                </a:solidFill>
              </a:rPr>
              <a:t>kies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daarvoor</a:t>
            </a:r>
            <a:r>
              <a:rPr lang="en-US" sz="2200" dirty="0">
                <a:solidFill>
                  <a:prstClr val="black"/>
                </a:solidFill>
              </a:rPr>
              <a:t> het begrip: </a:t>
            </a:r>
            <a:br>
              <a:rPr lang="en-US" sz="2200" dirty="0">
                <a:solidFill>
                  <a:prstClr val="black"/>
                </a:solidFill>
              </a:rPr>
            </a:b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‘</a:t>
            </a:r>
            <a:r>
              <a:rPr lang="en-US" sz="2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Positieve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Gezondheid’</a:t>
            </a:r>
            <a:r>
              <a:rPr lang="en-US" sz="2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met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</a:rPr>
              <a:t>zes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</a:rPr>
              <a:t>dimensies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  <a:br>
              <a:rPr lang="en-US" sz="2200" dirty="0">
                <a:solidFill>
                  <a:prstClr val="black"/>
                </a:solidFill>
              </a:rPr>
            </a:b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prstClr val="black"/>
                </a:solidFill>
              </a:rPr>
              <a:t>De </a:t>
            </a:r>
            <a:r>
              <a:rPr lang="en-US" sz="2200" dirty="0" err="1">
                <a:solidFill>
                  <a:prstClr val="black"/>
                </a:solidFill>
              </a:rPr>
              <a:t>zes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hoofdimensies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zette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ik</a:t>
            </a:r>
            <a:r>
              <a:rPr lang="en-US" sz="2200" dirty="0">
                <a:solidFill>
                  <a:prstClr val="black"/>
                </a:solidFill>
              </a:rPr>
              <a:t> in </a:t>
            </a:r>
            <a:r>
              <a:rPr lang="en-US" sz="2200" dirty="0" err="1">
                <a:solidFill>
                  <a:prstClr val="black"/>
                </a:solidFill>
              </a:rPr>
              <a:t>een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b="1" dirty="0" err="1">
                <a:solidFill>
                  <a:prstClr val="black"/>
                </a:solidFill>
              </a:rPr>
              <a:t>spinnenweb</a:t>
            </a:r>
            <a:r>
              <a:rPr lang="en-US" sz="2200" b="1" dirty="0">
                <a:solidFill>
                  <a:prstClr val="black"/>
                </a:solidFill>
              </a:rPr>
              <a:t>-diagram</a:t>
            </a:r>
            <a:r>
              <a:rPr lang="en-US" sz="2200" dirty="0">
                <a:solidFill>
                  <a:prstClr val="black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790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5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3" y="360000"/>
            <a:ext cx="6265167" cy="5040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0A938F91-9F88-4F31-96E3-33BABF4E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084" y="5514170"/>
            <a:ext cx="5380700" cy="548389"/>
          </a:xfrm>
        </p:spPr>
        <p:txBody>
          <a:bodyPr>
            <a:normAutofit fontScale="90000"/>
          </a:bodyPr>
          <a:lstStyle/>
          <a:p>
            <a:r>
              <a:rPr lang="nl-NL" sz="2000" dirty="0"/>
              <a:t>Hoe kijk je hiernaar?</a:t>
            </a:r>
            <a:br>
              <a:rPr lang="nl-NL" sz="2000" dirty="0"/>
            </a:br>
            <a:r>
              <a:rPr lang="nl-NL" sz="2000" dirty="0"/>
              <a:t>Trekt </a:t>
            </a:r>
            <a:r>
              <a:rPr lang="nl-NL" sz="2000" dirty="0">
                <a:highlight>
                  <a:srgbClr val="FFFF00"/>
                </a:highlight>
              </a:rPr>
              <a:t>de ‘deuk’ </a:t>
            </a:r>
            <a:r>
              <a:rPr lang="nl-NL" sz="2000" dirty="0"/>
              <a:t>direct je aandacht?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2B624A-8BAE-45D4-9DCF-F1AB01449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986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289024" y="2554455"/>
            <a:ext cx="8565952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sz="2800" b="1" kern="0" cap="all" dirty="0">
                <a:solidFill>
                  <a:sysClr val="windowText" lastClr="000000"/>
                </a:solidFill>
                <a:latin typeface="Calibri"/>
                <a:sym typeface="Calibri"/>
              </a:rPr>
              <a:t>STELLING:</a:t>
            </a:r>
          </a:p>
          <a:p>
            <a:pPr algn="ctr">
              <a:defRPr/>
            </a:pPr>
            <a:endParaRPr sz="2000" b="1" kern="0" dirty="0">
              <a:solidFill>
                <a:sysClr val="windowText" lastClr="000000"/>
              </a:solidFill>
              <a:latin typeface="Calibri"/>
              <a:sym typeface="Calibri"/>
            </a:endParaRPr>
          </a:p>
          <a:p>
            <a:pPr algn="ctr">
              <a:defRPr/>
            </a:pP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Mensen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doen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niet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wat 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ze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sz="3200" b="1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moeten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, </a:t>
            </a:r>
          </a:p>
          <a:p>
            <a:pPr algn="ctr">
              <a:defRPr/>
            </a:pP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maar wat 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ze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sz="3200" b="1" i="1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Calibri"/>
                <a:sym typeface="Calibri"/>
              </a:rPr>
              <a:t>willen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. </a:t>
            </a:r>
          </a:p>
          <a:p>
            <a:pPr algn="ctr">
              <a:defRPr/>
            </a:pPr>
            <a:r>
              <a:rPr lang="nl-NL"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Ze gaan v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oor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wat </a:t>
            </a:r>
            <a:r>
              <a:rPr sz="3200" i="1" kern="0" dirty="0" err="1">
                <a:solidFill>
                  <a:sysClr val="windowText" lastClr="000000"/>
                </a:solidFill>
                <a:latin typeface="Calibri"/>
                <a:sym typeface="Calibri"/>
              </a:rPr>
              <a:t>voor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 hen </a:t>
            </a:r>
            <a:r>
              <a:rPr sz="3200" i="1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/>
                <a:sym typeface="Calibri"/>
              </a:rPr>
              <a:t>van </a:t>
            </a:r>
            <a:r>
              <a:rPr sz="3200" b="1" i="1" kern="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Calibri"/>
                <a:sym typeface="Calibri"/>
              </a:rPr>
              <a:t>waarde</a:t>
            </a:r>
            <a:r>
              <a:rPr sz="3200" i="1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Calibri"/>
                <a:sym typeface="Calibri"/>
              </a:rPr>
              <a:t> </a:t>
            </a:r>
            <a:r>
              <a:rPr sz="3200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is.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FB30D23-1307-441D-98FD-5D5680E0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72" y="705976"/>
            <a:ext cx="8887617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10" name="Picture 9" descr="05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1" y="360000"/>
            <a:ext cx="6265167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800" y="899692"/>
            <a:ext cx="845283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 ‘Veerkrachtige systemen’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een andere BENADERING: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20964" y="5811046"/>
            <a:ext cx="23294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(Ten Napel et al., 2006; WUR/LBI)</a:t>
            </a:r>
          </a:p>
        </p:txBody>
      </p:sp>
      <p:grpSp>
        <p:nvGrpSpPr>
          <p:cNvPr id="35" name="Group 6"/>
          <p:cNvGrpSpPr>
            <a:grpSpLocks noChangeAspect="1"/>
          </p:cNvGrpSpPr>
          <p:nvPr/>
        </p:nvGrpSpPr>
        <p:grpSpPr bwMode="auto">
          <a:xfrm>
            <a:off x="954298" y="3270927"/>
            <a:ext cx="7488238" cy="1958018"/>
            <a:chOff x="2416" y="2466"/>
            <a:chExt cx="5446" cy="1542"/>
          </a:xfrm>
        </p:grpSpPr>
        <p:sp>
          <p:nvSpPr>
            <p:cNvPr id="36" name="AutoShape 7"/>
            <p:cNvSpPr>
              <a:spLocks noChangeArrowheads="1"/>
            </p:cNvSpPr>
            <p:nvPr/>
          </p:nvSpPr>
          <p:spPr bwMode="auto">
            <a:xfrm>
              <a:off x="2416" y="2466"/>
              <a:ext cx="5446" cy="1542"/>
            </a:xfrm>
            <a:prstGeom prst="rightArrow">
              <a:avLst>
                <a:gd name="adj1" fmla="val 50000"/>
                <a:gd name="adj2" fmla="val 8829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Arc 8"/>
            <p:cNvSpPr>
              <a:spLocks/>
            </p:cNvSpPr>
            <p:nvPr/>
          </p:nvSpPr>
          <p:spPr bwMode="auto">
            <a:xfrm>
              <a:off x="2792" y="3239"/>
              <a:ext cx="1892" cy="363"/>
            </a:xfrm>
            <a:custGeom>
              <a:avLst/>
              <a:gdLst>
                <a:gd name="T0" fmla="*/ 0 w 36895"/>
                <a:gd name="T1" fmla="*/ 0 h 21600"/>
                <a:gd name="T2" fmla="*/ 0 w 36895"/>
                <a:gd name="T3" fmla="*/ 0 h 21600"/>
                <a:gd name="T4" fmla="*/ 0 w 3689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95" h="21600" fill="none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0"/>
                  </a:cubicBezTo>
                  <a:cubicBezTo>
                    <a:pt x="25769" y="0"/>
                    <a:pt x="33210" y="4563"/>
                    <a:pt x="36894" y="11809"/>
                  </a:cubicBezTo>
                </a:path>
                <a:path w="36895" h="21600" stroke="0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0"/>
                  </a:cubicBezTo>
                  <a:cubicBezTo>
                    <a:pt x="25769" y="0"/>
                    <a:pt x="33210" y="4563"/>
                    <a:pt x="36894" y="11809"/>
                  </a:cubicBezTo>
                  <a:lnTo>
                    <a:pt x="17641" y="21600"/>
                  </a:lnTo>
                  <a:lnTo>
                    <a:pt x="-1" y="913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3524" y="2852"/>
              <a:ext cx="368" cy="38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>
              <a:off x="2785" y="2852"/>
              <a:ext cx="537" cy="346"/>
            </a:xfrm>
            <a:prstGeom prst="rightArrow">
              <a:avLst>
                <a:gd name="adj1" fmla="val 50000"/>
                <a:gd name="adj2" fmla="val 3880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AutoShape 11"/>
            <p:cNvSpPr>
              <a:spLocks noChangeArrowheads="1"/>
            </p:cNvSpPr>
            <p:nvPr/>
          </p:nvSpPr>
          <p:spPr bwMode="auto">
            <a:xfrm>
              <a:off x="4170" y="2852"/>
              <a:ext cx="462" cy="385"/>
            </a:xfrm>
            <a:prstGeom prst="left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Arc 12"/>
            <p:cNvSpPr>
              <a:spLocks/>
            </p:cNvSpPr>
            <p:nvPr/>
          </p:nvSpPr>
          <p:spPr bwMode="auto">
            <a:xfrm>
              <a:off x="5647" y="2595"/>
              <a:ext cx="1755" cy="1049"/>
            </a:xfrm>
            <a:custGeom>
              <a:avLst/>
              <a:gdLst>
                <a:gd name="T0" fmla="*/ 0 w 34193"/>
                <a:gd name="T1" fmla="*/ 0 h 21600"/>
                <a:gd name="T2" fmla="*/ 0 w 34193"/>
                <a:gd name="T3" fmla="*/ 0 h 21600"/>
                <a:gd name="T4" fmla="*/ 0 w 3419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93" h="21600" fill="none" extrusionOk="0">
                  <a:moveTo>
                    <a:pt x="34192" y="13550"/>
                  </a:moveTo>
                  <a:cubicBezTo>
                    <a:pt x="30092" y="18640"/>
                    <a:pt x="23907" y="21599"/>
                    <a:pt x="17372" y="21600"/>
                  </a:cubicBezTo>
                  <a:cubicBezTo>
                    <a:pt x="10519" y="21600"/>
                    <a:pt x="4072" y="18348"/>
                    <a:pt x="0" y="12836"/>
                  </a:cubicBezTo>
                </a:path>
                <a:path w="34193" h="21600" stroke="0" extrusionOk="0">
                  <a:moveTo>
                    <a:pt x="34192" y="13550"/>
                  </a:moveTo>
                  <a:cubicBezTo>
                    <a:pt x="30092" y="18640"/>
                    <a:pt x="23907" y="21599"/>
                    <a:pt x="17372" y="21600"/>
                  </a:cubicBezTo>
                  <a:cubicBezTo>
                    <a:pt x="10519" y="21600"/>
                    <a:pt x="4072" y="18348"/>
                    <a:pt x="0" y="12836"/>
                  </a:cubicBezTo>
                  <a:lnTo>
                    <a:pt x="17372" y="0"/>
                  </a:lnTo>
                  <a:lnTo>
                    <a:pt x="34192" y="135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13"/>
            <p:cNvSpPr>
              <a:spLocks noChangeArrowheads="1"/>
            </p:cNvSpPr>
            <p:nvPr/>
          </p:nvSpPr>
          <p:spPr bwMode="auto">
            <a:xfrm>
              <a:off x="6293" y="3237"/>
              <a:ext cx="369" cy="38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7124" y="3494"/>
              <a:ext cx="461" cy="384"/>
            </a:xfrm>
            <a:prstGeom prst="leftArrow">
              <a:avLst>
                <a:gd name="adj1" fmla="val 50000"/>
                <a:gd name="adj2" fmla="val 3001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AutoShape 15"/>
            <p:cNvSpPr>
              <a:spLocks noChangeArrowheads="1"/>
            </p:cNvSpPr>
            <p:nvPr/>
          </p:nvSpPr>
          <p:spPr bwMode="auto">
            <a:xfrm>
              <a:off x="5370" y="3494"/>
              <a:ext cx="538" cy="346"/>
            </a:xfrm>
            <a:prstGeom prst="rightArrow">
              <a:avLst>
                <a:gd name="adj1" fmla="val 50000"/>
                <a:gd name="adj2" fmla="val 3887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Rechthoek 1"/>
          <p:cNvSpPr/>
          <p:nvPr/>
        </p:nvSpPr>
        <p:spPr>
          <a:xfrm>
            <a:off x="833014" y="2378592"/>
            <a:ext cx="366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Controle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gangbare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benadering</a:t>
            </a:r>
          </a:p>
        </p:txBody>
      </p:sp>
      <p:sp>
        <p:nvSpPr>
          <p:cNvPr id="45" name="Rechthoek 44"/>
          <p:cNvSpPr/>
          <p:nvPr/>
        </p:nvSpPr>
        <p:spPr>
          <a:xfrm>
            <a:off x="4894757" y="2354669"/>
            <a:ext cx="366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Adaptatie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‘veerkracht’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benadering</a:t>
            </a:r>
          </a:p>
        </p:txBody>
      </p:sp>
    </p:spTree>
    <p:extLst>
      <p:ext uri="{BB962C8B-B14F-4D97-AF65-F5344CB8AC3E}">
        <p14:creationId xmlns:p14="http://schemas.microsoft.com/office/powerpoint/2010/main" val="1733262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9" name="Picture 8" descr="06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360000"/>
            <a:ext cx="626516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9" name="Picture 8" descr="07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0" y="360000"/>
            <a:ext cx="6265168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6991" y="622458"/>
            <a:ext cx="17918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cap="all" dirty="0"/>
              <a:t>PIJLERS VOOR </a:t>
            </a:r>
          </a:p>
          <a:p>
            <a:r>
              <a:rPr lang="en-US" b="1" cap="all" dirty="0"/>
              <a:t>POSITIEVE </a:t>
            </a:r>
          </a:p>
          <a:p>
            <a:r>
              <a:rPr lang="en-US" b="1" cap="all" dirty="0"/>
              <a:t>GEZONDHEID</a:t>
            </a:r>
          </a:p>
          <a:p>
            <a:endParaRPr lang="en-US" b="1" cap="all" dirty="0"/>
          </a:p>
        </p:txBody>
      </p:sp>
      <p:pic>
        <p:nvPicPr>
          <p:cNvPr id="9" name="Picture 8" descr="08_IPH_DIAGRAM_N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01" y="360000"/>
            <a:ext cx="6265167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492" y="622458"/>
            <a:ext cx="3353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cap="all" dirty="0">
                <a:solidFill>
                  <a:prstClr val="black"/>
                </a:solidFill>
              </a:rPr>
              <a:t>DIGITAAL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92" y="1300842"/>
            <a:ext cx="8594757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</a:rPr>
              <a:t>We spreken van een ‘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Gespreksinstrument´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000" b="1" dirty="0">
                <a:solidFill>
                  <a:prstClr val="black"/>
                </a:solidFill>
              </a:rPr>
              <a:t>Positieve Gezondheid.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prstClr val="black"/>
                </a:solidFill>
              </a:rPr>
              <a:t>Nu ook 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digitaal </a:t>
            </a:r>
            <a:r>
              <a:rPr lang="nl-NL" sz="2000" dirty="0">
                <a:solidFill>
                  <a:prstClr val="black"/>
                </a:solidFill>
              </a:rPr>
              <a:t>– </a:t>
            </a:r>
            <a:r>
              <a:rPr lang="nl-NL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Mijn Positieve Gezondheid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prstClr val="black"/>
                </a:solidFill>
              </a:rPr>
              <a:t>Vraag: </a:t>
            </a:r>
            <a:r>
              <a:rPr lang="nl-NL" sz="2000" b="1" dirty="0">
                <a:solidFill>
                  <a:prstClr val="black"/>
                </a:solidFill>
                <a:highlight>
                  <a:srgbClr val="FFFF00"/>
                </a:highlight>
              </a:rPr>
              <a:t>Wat is je droom? Wil je wat veranderen? En zo ja, wat?</a:t>
            </a:r>
          </a:p>
          <a:p>
            <a:endParaRPr lang="nl-NL" sz="2000" b="1" dirty="0">
              <a:solidFill>
                <a:prstClr val="black"/>
              </a:solidFill>
            </a:endParaRPr>
          </a:p>
          <a:p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  <a:p>
            <a:pPr algn="ctr"/>
            <a:r>
              <a:rPr lang="nl-NL" sz="2000" b="1" dirty="0">
                <a:solidFill>
                  <a:prstClr val="black"/>
                </a:solidFill>
                <a:hlinkClick r:id="rId2"/>
              </a:rPr>
              <a:t>www.mijnpositievegezondheid.nl</a:t>
            </a:r>
            <a:endParaRPr lang="nl-NL" sz="2000" b="1" dirty="0">
              <a:solidFill>
                <a:prstClr val="black"/>
              </a:solidFill>
            </a:endParaRPr>
          </a:p>
          <a:p>
            <a:pPr algn="ctr"/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62" y="2350911"/>
            <a:ext cx="3233057" cy="159317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E181494-4024-4186-BBE1-80EB56362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2" y="4789284"/>
            <a:ext cx="667569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8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PH_SLIDE_PAGE_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96" y="1042"/>
            <a:ext cx="9154296" cy="686882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6394934" cy="51427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9846" y="4221088"/>
            <a:ext cx="2343732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050"/>
            </a:lvl1pPr>
          </a:lstStyle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Sociale contacten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Serieus genomen worden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Samen leuke dingen doen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Steun van anderen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Erbij horen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Zinvolle dingen doen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Interesse in de maatschappij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8191" y="1618149"/>
            <a:ext cx="2199463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nl-NL"/>
            </a:defPPr>
            <a:lvl1pPr marL="285750" indent="-285750">
              <a:buFont typeface="Arial" panose="020B0604020202020204" pitchFamily="34" charset="0"/>
              <a:buChar char="•"/>
              <a:defRPr sz="1050"/>
            </a:lvl1pPr>
          </a:lstStyle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Zorgen voor jezelf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Je grenzen kennen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Kennis van gezondheid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Omgaan met tijd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Omgaan met geld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Kunnen werken</a:t>
            </a:r>
          </a:p>
          <a:p>
            <a:pPr marL="171450" indent="-171450" defTabSz="457200"/>
            <a:r>
              <a:rPr lang="nl-NL" dirty="0">
                <a:solidFill>
                  <a:prstClr val="black"/>
                </a:solidFill>
              </a:rPr>
              <a:t>Hulp kunnen vragen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8218" y="4650767"/>
            <a:ext cx="1777785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Genieten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Gelukkig zijn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Lekker in je vel zitten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Balans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 veilig voelen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Hoe je woont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Rondkomen met je geld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6853841" y="1545467"/>
            <a:ext cx="1973163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Onthouden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Concentreren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Communiceren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Vrolijk zijn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Jezelf accepteren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Omgaan met verandering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Gevoel van controle</a:t>
            </a:r>
            <a:r>
              <a:rPr lang="nl-NL" sz="1050" dirty="0"/>
              <a:t> 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6846825" y="3484485"/>
            <a:ext cx="1872188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Zinvol leven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Levenslust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Idealen willen bereiken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Vertrouwen hebben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Accepteren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Dankbaarheid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Blijven leren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5218218" y="258218"/>
            <a:ext cx="1493460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Je gezond voelen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Fitheid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Klachten en pijn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Slapen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Eten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Conditie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prstClr val="black"/>
                </a:solidFill>
              </a:rPr>
              <a:t>Bewegen</a:t>
            </a:r>
          </a:p>
        </p:txBody>
      </p:sp>
      <p:sp>
        <p:nvSpPr>
          <p:cNvPr id="30" name="TextBox 23"/>
          <p:cNvSpPr txBox="1"/>
          <p:nvPr/>
        </p:nvSpPr>
        <p:spPr>
          <a:xfrm>
            <a:off x="5731683" y="5974980"/>
            <a:ext cx="400347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nl-NL" sz="1050" dirty="0">
                <a:solidFill>
                  <a:prstClr val="black"/>
                </a:solidFill>
              </a:rPr>
              <a:t>©Gespreksinstrument IPH – versie 1.0 – oktober 2016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932"/>
            <a:ext cx="1923156" cy="104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3520" y="5926493"/>
            <a:ext cx="34563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dirty="0"/>
              <a:t>www.mijnpositievegezondheid.nl</a:t>
            </a:r>
          </a:p>
        </p:txBody>
      </p:sp>
    </p:spTree>
    <p:extLst>
      <p:ext uri="{BB962C8B-B14F-4D97-AF65-F5344CB8AC3E}">
        <p14:creationId xmlns:p14="http://schemas.microsoft.com/office/powerpoint/2010/main" val="2639120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7535179-EA58-3D47-B203-C52D70094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73"/>
          <a:stretch/>
        </p:blipFill>
        <p:spPr>
          <a:xfrm>
            <a:off x="1214303" y="1476840"/>
            <a:ext cx="2948400" cy="4318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29913D0-1DDC-7149-B49E-FF036AF63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3"/>
          <a:stretch/>
        </p:blipFill>
        <p:spPr>
          <a:xfrm>
            <a:off x="4572000" y="1469466"/>
            <a:ext cx="2991600" cy="4317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B0B41975-FC93-489B-9582-5E2A3ACC10FA}"/>
              </a:ext>
            </a:extLst>
          </p:cNvPr>
          <p:cNvSpPr txBox="1"/>
          <p:nvPr/>
        </p:nvSpPr>
        <p:spPr>
          <a:xfrm>
            <a:off x="368490" y="622458"/>
            <a:ext cx="3353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Folders …</a:t>
            </a:r>
          </a:p>
        </p:txBody>
      </p:sp>
    </p:spTree>
    <p:extLst>
      <p:ext uri="{BB962C8B-B14F-4D97-AF65-F5344CB8AC3E}">
        <p14:creationId xmlns:p14="http://schemas.microsoft.com/office/powerpoint/2010/main" val="1466744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H_SLIDE_PAGE_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130"/>
            <a:ext cx="9144000" cy="60034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BE28BB-143F-4EBD-8CCC-093589677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" t="16377" r="17501" b="10966"/>
          <a:stretch/>
        </p:blipFill>
        <p:spPr>
          <a:xfrm>
            <a:off x="1" y="927024"/>
            <a:ext cx="9175694" cy="466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47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47100" y="476628"/>
            <a:ext cx="8696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Werken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Positieve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Gezondheid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Gaat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om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drie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elementen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brede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blik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binnen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Mijn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Spinnenweb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’.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Het ‘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andere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gesprek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-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 is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echt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belangrijk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    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 wat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veranderen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Beschikbaarheid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Handelingsperspectieven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kleine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stapjes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1162542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19510" y="476628"/>
            <a:ext cx="86969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Neem 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de </a:t>
            </a:r>
            <a:r>
              <a:rPr lang="en-US" sz="2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kennis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uit</a:t>
            </a:r>
            <a:r>
              <a:rPr lang="en-US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/>
              </a:rPr>
              <a:t> de Blue Zones mee: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Hoe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ga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je om met je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voeding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? 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gaat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het met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bewegen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Hoe is het met je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sociale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verbondenheid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?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Vrienden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en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familie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?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 voor je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droom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Krij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g je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lichtjes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in je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ogen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van je </a:t>
            </a:r>
            <a:r>
              <a:rPr lang="en-US" sz="2400" b="1" i="1" dirty="0" err="1">
                <a:solidFill>
                  <a:prstClr val="black"/>
                </a:solidFill>
                <a:latin typeface="Calibri"/>
              </a:rPr>
              <a:t>werk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5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D0A5B7C-AE92-F94D-8532-CA72B41DBC3C}"/>
              </a:ext>
            </a:extLst>
          </p:cNvPr>
          <p:cNvGrpSpPr/>
          <p:nvPr/>
        </p:nvGrpSpPr>
        <p:grpSpPr>
          <a:xfrm>
            <a:off x="1500499" y="2004288"/>
            <a:ext cx="5647430" cy="3456000"/>
            <a:chOff x="1327565" y="1643684"/>
            <a:chExt cx="7529906" cy="4608000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80F047DB-1770-8B48-8D99-FE2BB4A8C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51" t="6469" r="6154" b="7146"/>
            <a:stretch/>
          </p:blipFill>
          <p:spPr>
            <a:xfrm>
              <a:off x="5206799" y="1941100"/>
              <a:ext cx="1919876" cy="3971890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E87D960-0487-9144-8B70-3A80FE25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1607" y="1994440"/>
              <a:ext cx="1505616" cy="3034760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ADA5FE9-E596-4245-B82B-9CE52828B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91" r="42457"/>
            <a:stretch/>
          </p:blipFill>
          <p:spPr>
            <a:xfrm>
              <a:off x="3505133" y="1653790"/>
              <a:ext cx="1719918" cy="4597894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25C4CC1-1211-EE47-995F-094A6AE72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0" r="76965"/>
            <a:stretch/>
          </p:blipFill>
          <p:spPr>
            <a:xfrm>
              <a:off x="1327565" y="1643684"/>
              <a:ext cx="2177568" cy="46080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8475774-3462-B149-B42B-89A907C9C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73">
              <a:off x="7283103" y="5421603"/>
              <a:ext cx="1574368" cy="420737"/>
            </a:xfrm>
            <a:prstGeom prst="rect">
              <a:avLst/>
            </a:prstGeom>
          </p:spPr>
        </p:pic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3229B7AD-9301-49E9-8F2F-825E022F2760}"/>
              </a:ext>
            </a:extLst>
          </p:cNvPr>
          <p:cNvSpPr txBox="1">
            <a:spLocks/>
          </p:cNvSpPr>
          <p:nvPr/>
        </p:nvSpPr>
        <p:spPr>
          <a:xfrm>
            <a:off x="883803" y="749876"/>
            <a:ext cx="7376399" cy="7695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3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iPH</a:t>
            </a:r>
            <a:r>
              <a:rPr kumimoji="0" lang="nl-NL" sz="3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tools op een rijtje</a:t>
            </a:r>
          </a:p>
        </p:txBody>
      </p:sp>
    </p:spTree>
    <p:extLst>
      <p:ext uri="{BB962C8B-B14F-4D97-AF65-F5344CB8AC3E}">
        <p14:creationId xmlns:p14="http://schemas.microsoft.com/office/powerpoint/2010/main" val="198010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285091" y="2380788"/>
            <a:ext cx="856595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0D5BEF2-B8A4-42F2-980D-341C17280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75" y="3551321"/>
            <a:ext cx="2938527" cy="195698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A304BE9-D754-416A-8012-FA44921C1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93" y="2089524"/>
            <a:ext cx="5523455" cy="117053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9273A88-9ACA-4770-A953-606B5B6F0A5C}"/>
              </a:ext>
            </a:extLst>
          </p:cNvPr>
          <p:cNvSpPr/>
          <p:nvPr/>
        </p:nvSpPr>
        <p:spPr>
          <a:xfrm>
            <a:off x="3690198" y="870789"/>
            <a:ext cx="1755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Stelling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1539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B2FBE9E-AC80-4A2C-B329-D3E96DC71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5" t="13636" r="66591" b="21213"/>
          <a:stretch/>
        </p:blipFill>
        <p:spPr>
          <a:xfrm rot="16200000">
            <a:off x="218213" y="2384718"/>
            <a:ext cx="2361335" cy="1675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9D5D65F-54BA-4714-BA4F-1A01DC2B2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2" t="16667" r="66335" b="18485"/>
          <a:stretch/>
        </p:blipFill>
        <p:spPr>
          <a:xfrm rot="16200000">
            <a:off x="2147022" y="2396409"/>
            <a:ext cx="2345748" cy="1667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7E6E649-AC77-45A9-A112-55EC0356B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5" t="17273" r="66335" b="18484"/>
          <a:stretch/>
        </p:blipFill>
        <p:spPr>
          <a:xfrm rot="16200000">
            <a:off x="4036868" y="2423685"/>
            <a:ext cx="2384714" cy="1652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D95819F-9705-4FF4-99A7-C5D532B6E8E0}"/>
              </a:ext>
            </a:extLst>
          </p:cNvPr>
          <p:cNvSpPr txBox="1">
            <a:spLocks/>
          </p:cNvSpPr>
          <p:nvPr/>
        </p:nvSpPr>
        <p:spPr>
          <a:xfrm>
            <a:off x="883800" y="513393"/>
            <a:ext cx="7376399" cy="7695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Helvetica"/>
              </a:rPr>
              <a:t>EENVOUDIGE VERSIE - Papieren versie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4CEDD3B-F523-42F3-A53D-CA0E5C1624A3}"/>
              </a:ext>
            </a:extLst>
          </p:cNvPr>
          <p:cNvSpPr txBox="1"/>
          <p:nvPr/>
        </p:nvSpPr>
        <p:spPr>
          <a:xfrm>
            <a:off x="623455" y="5283778"/>
            <a:ext cx="4948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/>
                <a:ea typeface="+mn-ea"/>
                <a:cs typeface="+mn-cs"/>
              </a:rPr>
              <a:t>www.iph.nl/tools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55F476F-6313-46F8-AA67-4E410E7CD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19191" y="2855694"/>
            <a:ext cx="2777013" cy="28060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F57C8A3-0CF6-46CB-BB3B-DEE4A388A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29" y="1201642"/>
            <a:ext cx="7730398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3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CF7F61A1-C2A3-4BA0-A90A-CF4D3219CAB3}"/>
              </a:ext>
            </a:extLst>
          </p:cNvPr>
          <p:cNvSpPr/>
          <p:nvPr/>
        </p:nvSpPr>
        <p:spPr>
          <a:xfrm>
            <a:off x="808078" y="1850066"/>
            <a:ext cx="4261947" cy="2160084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+mn-ea"/>
                <a:cs typeface="+mn-cs"/>
              </a:rPr>
              <a:t>“Je krijgt inzicht in jezelf.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+mn-ea"/>
                <a:cs typeface="+mn-cs"/>
              </a:rPr>
              <a:t>Je bent bewuster, bijv. dat ik heel erg tevreden ben met hoe ik woon”. </a:t>
            </a: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E5759A6A-39EA-4093-9967-3E4BC1284286}"/>
              </a:ext>
            </a:extLst>
          </p:cNvPr>
          <p:cNvSpPr/>
          <p:nvPr/>
        </p:nvSpPr>
        <p:spPr>
          <a:xfrm>
            <a:off x="5430736" y="987503"/>
            <a:ext cx="2713807" cy="1725133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+mn-ea"/>
                <a:cs typeface="+mn-cs"/>
              </a:rPr>
              <a:t>“Makkelijker dan huursubsidie aanvragen”.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Roman"/>
              <a:ea typeface="+mn-ea"/>
              <a:cs typeface="+mn-cs"/>
            </a:endParaRPr>
          </a:p>
        </p:txBody>
      </p:sp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2B6F3549-E83A-47FC-97D1-D46FCCE97242}"/>
              </a:ext>
            </a:extLst>
          </p:cNvPr>
          <p:cNvSpPr/>
          <p:nvPr/>
        </p:nvSpPr>
        <p:spPr>
          <a:xfrm>
            <a:off x="4572000" y="3834871"/>
            <a:ext cx="2860158" cy="1492045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/>
                <a:ea typeface="+mn-ea"/>
                <a:cs typeface="+mn-cs"/>
              </a:rPr>
              <a:t>“Leuke vragen, het gaat over alles om je heen”. </a:t>
            </a:r>
          </a:p>
        </p:txBody>
      </p:sp>
    </p:spTree>
    <p:extLst>
      <p:ext uri="{BB962C8B-B14F-4D97-AF65-F5344CB8AC3E}">
        <p14:creationId xmlns:p14="http://schemas.microsoft.com/office/powerpoint/2010/main" val="4007170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800" y="899692"/>
            <a:ext cx="845283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Naar ‘Veerkrachtige systemen’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een andere BENADERING: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20964" y="5811046"/>
            <a:ext cx="23294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(Ten Napel et al., 2006; WUR/LBI)</a:t>
            </a:r>
          </a:p>
        </p:txBody>
      </p:sp>
      <p:grpSp>
        <p:nvGrpSpPr>
          <p:cNvPr id="35" name="Group 6"/>
          <p:cNvGrpSpPr>
            <a:grpSpLocks noChangeAspect="1"/>
          </p:cNvGrpSpPr>
          <p:nvPr/>
        </p:nvGrpSpPr>
        <p:grpSpPr bwMode="auto">
          <a:xfrm>
            <a:off x="954298" y="3270927"/>
            <a:ext cx="7488238" cy="1958018"/>
            <a:chOff x="2416" y="2466"/>
            <a:chExt cx="5446" cy="1542"/>
          </a:xfrm>
        </p:grpSpPr>
        <p:sp>
          <p:nvSpPr>
            <p:cNvPr id="36" name="AutoShape 7"/>
            <p:cNvSpPr>
              <a:spLocks noChangeArrowheads="1"/>
            </p:cNvSpPr>
            <p:nvPr/>
          </p:nvSpPr>
          <p:spPr bwMode="auto">
            <a:xfrm>
              <a:off x="2416" y="2466"/>
              <a:ext cx="5446" cy="1542"/>
            </a:xfrm>
            <a:prstGeom prst="rightArrow">
              <a:avLst>
                <a:gd name="adj1" fmla="val 50000"/>
                <a:gd name="adj2" fmla="val 8829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Arc 8"/>
            <p:cNvSpPr>
              <a:spLocks/>
            </p:cNvSpPr>
            <p:nvPr/>
          </p:nvSpPr>
          <p:spPr bwMode="auto">
            <a:xfrm>
              <a:off x="2792" y="3239"/>
              <a:ext cx="1892" cy="363"/>
            </a:xfrm>
            <a:custGeom>
              <a:avLst/>
              <a:gdLst>
                <a:gd name="T0" fmla="*/ 0 w 36895"/>
                <a:gd name="T1" fmla="*/ 0 h 21600"/>
                <a:gd name="T2" fmla="*/ 0 w 36895"/>
                <a:gd name="T3" fmla="*/ 0 h 21600"/>
                <a:gd name="T4" fmla="*/ 0 w 3689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895" h="21600" fill="none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0"/>
                  </a:cubicBezTo>
                  <a:cubicBezTo>
                    <a:pt x="25769" y="0"/>
                    <a:pt x="33210" y="4563"/>
                    <a:pt x="36894" y="11809"/>
                  </a:cubicBezTo>
                </a:path>
                <a:path w="36895" h="21600" stroke="0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0"/>
                  </a:cubicBezTo>
                  <a:cubicBezTo>
                    <a:pt x="25769" y="0"/>
                    <a:pt x="33210" y="4563"/>
                    <a:pt x="36894" y="11809"/>
                  </a:cubicBezTo>
                  <a:lnTo>
                    <a:pt x="17641" y="21600"/>
                  </a:lnTo>
                  <a:lnTo>
                    <a:pt x="-1" y="913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3524" y="2852"/>
              <a:ext cx="368" cy="38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AutoShape 10"/>
            <p:cNvSpPr>
              <a:spLocks noChangeArrowheads="1"/>
            </p:cNvSpPr>
            <p:nvPr/>
          </p:nvSpPr>
          <p:spPr bwMode="auto">
            <a:xfrm>
              <a:off x="2785" y="2852"/>
              <a:ext cx="537" cy="346"/>
            </a:xfrm>
            <a:prstGeom prst="rightArrow">
              <a:avLst>
                <a:gd name="adj1" fmla="val 50000"/>
                <a:gd name="adj2" fmla="val 3880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AutoShape 11"/>
            <p:cNvSpPr>
              <a:spLocks noChangeArrowheads="1"/>
            </p:cNvSpPr>
            <p:nvPr/>
          </p:nvSpPr>
          <p:spPr bwMode="auto">
            <a:xfrm>
              <a:off x="4170" y="2852"/>
              <a:ext cx="462" cy="385"/>
            </a:xfrm>
            <a:prstGeom prst="leftArrow">
              <a:avLst>
                <a:gd name="adj1" fmla="val 50000"/>
                <a:gd name="adj2" fmla="val 3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Arc 12"/>
            <p:cNvSpPr>
              <a:spLocks/>
            </p:cNvSpPr>
            <p:nvPr/>
          </p:nvSpPr>
          <p:spPr bwMode="auto">
            <a:xfrm>
              <a:off x="5647" y="2595"/>
              <a:ext cx="1755" cy="1049"/>
            </a:xfrm>
            <a:custGeom>
              <a:avLst/>
              <a:gdLst>
                <a:gd name="T0" fmla="*/ 0 w 34193"/>
                <a:gd name="T1" fmla="*/ 0 h 21600"/>
                <a:gd name="T2" fmla="*/ 0 w 34193"/>
                <a:gd name="T3" fmla="*/ 0 h 21600"/>
                <a:gd name="T4" fmla="*/ 0 w 3419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193" h="21600" fill="none" extrusionOk="0">
                  <a:moveTo>
                    <a:pt x="34192" y="13550"/>
                  </a:moveTo>
                  <a:cubicBezTo>
                    <a:pt x="30092" y="18640"/>
                    <a:pt x="23907" y="21599"/>
                    <a:pt x="17372" y="21600"/>
                  </a:cubicBezTo>
                  <a:cubicBezTo>
                    <a:pt x="10519" y="21600"/>
                    <a:pt x="4072" y="18348"/>
                    <a:pt x="0" y="12836"/>
                  </a:cubicBezTo>
                </a:path>
                <a:path w="34193" h="21600" stroke="0" extrusionOk="0">
                  <a:moveTo>
                    <a:pt x="34192" y="13550"/>
                  </a:moveTo>
                  <a:cubicBezTo>
                    <a:pt x="30092" y="18640"/>
                    <a:pt x="23907" y="21599"/>
                    <a:pt x="17372" y="21600"/>
                  </a:cubicBezTo>
                  <a:cubicBezTo>
                    <a:pt x="10519" y="21600"/>
                    <a:pt x="4072" y="18348"/>
                    <a:pt x="0" y="12836"/>
                  </a:cubicBezTo>
                  <a:lnTo>
                    <a:pt x="17372" y="0"/>
                  </a:lnTo>
                  <a:lnTo>
                    <a:pt x="34192" y="135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13"/>
            <p:cNvSpPr>
              <a:spLocks noChangeArrowheads="1"/>
            </p:cNvSpPr>
            <p:nvPr/>
          </p:nvSpPr>
          <p:spPr bwMode="auto">
            <a:xfrm>
              <a:off x="6293" y="3237"/>
              <a:ext cx="369" cy="38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7124" y="3494"/>
              <a:ext cx="461" cy="384"/>
            </a:xfrm>
            <a:prstGeom prst="leftArrow">
              <a:avLst>
                <a:gd name="adj1" fmla="val 50000"/>
                <a:gd name="adj2" fmla="val 30013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AutoShape 15"/>
            <p:cNvSpPr>
              <a:spLocks noChangeArrowheads="1"/>
            </p:cNvSpPr>
            <p:nvPr/>
          </p:nvSpPr>
          <p:spPr bwMode="auto">
            <a:xfrm>
              <a:off x="5370" y="3494"/>
              <a:ext cx="538" cy="346"/>
            </a:xfrm>
            <a:prstGeom prst="rightArrow">
              <a:avLst>
                <a:gd name="adj1" fmla="val 50000"/>
                <a:gd name="adj2" fmla="val 3887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Rechthoek 1"/>
          <p:cNvSpPr/>
          <p:nvPr/>
        </p:nvSpPr>
        <p:spPr>
          <a:xfrm>
            <a:off x="833014" y="2378592"/>
            <a:ext cx="366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Controle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gangbare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benadering</a:t>
            </a:r>
          </a:p>
        </p:txBody>
      </p:sp>
      <p:sp>
        <p:nvSpPr>
          <p:cNvPr id="45" name="Rechthoek 44"/>
          <p:cNvSpPr/>
          <p:nvPr/>
        </p:nvSpPr>
        <p:spPr>
          <a:xfrm>
            <a:off x="4894757" y="2354669"/>
            <a:ext cx="36690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Adaptatie model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‘veerkracht’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benadering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F21982-8A90-41F9-95A2-0D747FFD2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163" y="5015620"/>
            <a:ext cx="250567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80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91806" y="5669233"/>
            <a:ext cx="41963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</a:p>
        </p:txBody>
      </p:sp>
      <p:pic>
        <p:nvPicPr>
          <p:cNvPr id="2" name="Afbeelding 1" descr="IPH_LOGO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5" y="224767"/>
            <a:ext cx="2807163" cy="152388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417801" y="2460519"/>
            <a:ext cx="654231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Dank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jullie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aandacht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www.iph.nl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mijnpositievegezondheid.nl</a:t>
            </a:r>
            <a:endParaRPr kumimoji="0" lang="nl-N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kind.mijnpositievegezondheid.nl</a:t>
            </a:r>
            <a:endParaRPr kumimoji="0" lang="nl-N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jongeren.mijnpositievegezondheid.nl</a:t>
            </a:r>
            <a:endParaRPr kumimoji="0" lang="nl-N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eenvoudigetool.nl</a:t>
            </a:r>
            <a:endParaRPr kumimoji="0" lang="nl-NL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60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239" y="547621"/>
            <a:ext cx="845283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VISIE OP (BETAALBARE) ZORG IN DE TOEKOMST -  de </a:t>
            </a:r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kosten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ep 2"/>
          <p:cNvGrpSpPr>
            <a:grpSpLocks noChangeAspect="1"/>
          </p:cNvGrpSpPr>
          <p:nvPr/>
        </p:nvGrpSpPr>
        <p:grpSpPr>
          <a:xfrm>
            <a:off x="270591" y="1944260"/>
            <a:ext cx="8656691" cy="3348000"/>
            <a:chOff x="457202" y="1693151"/>
            <a:chExt cx="8170204" cy="3159849"/>
          </a:xfrm>
        </p:grpSpPr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 flipV="1">
              <a:off x="4587673" y="3198169"/>
              <a:ext cx="3764058" cy="12370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275 w 21600"/>
                <a:gd name="T13" fmla="*/ 4283 h 21600"/>
                <a:gd name="T14" fmla="*/ 17325 w 21600"/>
                <a:gd name="T15" fmla="*/ 173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951" y="21600"/>
                  </a:lnTo>
                  <a:lnTo>
                    <a:pt x="1664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9E1065"/>
                </a:gs>
                <a:gs pos="100000">
                  <a:srgbClr val="FFFFFF"/>
                </a:gs>
              </a:gsLst>
              <a:lin ang="5400000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 flipV="1">
              <a:off x="5447683" y="2374497"/>
              <a:ext cx="2047066" cy="82518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93 w 21600"/>
                <a:gd name="T13" fmla="*/ 4796 h 21600"/>
                <a:gd name="T14" fmla="*/ 16807 w 21600"/>
                <a:gd name="T15" fmla="*/ 168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969" y="21600"/>
                  </a:lnTo>
                  <a:lnTo>
                    <a:pt x="1563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6013957" y="1693151"/>
              <a:ext cx="919060" cy="678318"/>
            </a:xfrm>
            <a:prstGeom prst="triangle">
              <a:avLst>
                <a:gd name="adj" fmla="val 50000"/>
              </a:avLst>
            </a:prstGeom>
            <a:solidFill>
              <a:srgbClr val="0A57A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4625526" y="3198169"/>
              <a:ext cx="350363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434185" y="2303877"/>
              <a:ext cx="1090154" cy="17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A57A4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7464576" y="2735017"/>
              <a:ext cx="1162830" cy="17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0A57A4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992694" y="3752166"/>
              <a:ext cx="2954013" cy="580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Échte</a:t>
              </a:r>
              <a:r>
                <a:rPr kumimoji="0" lang="en-GB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 </a:t>
              </a:r>
              <a:r>
                <a:rPr kumimoji="0" lang="en-GB" altLang="nl-NL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gezondheid</a:t>
              </a:r>
              <a:endParaRPr kumimoji="0" lang="en-GB" alt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(</a:t>
              </a:r>
              <a:r>
                <a:rPr lang="en-GB" altLang="nl-NL" sz="1600" b="1" dirty="0">
                  <a:solidFill>
                    <a:prstClr val="white"/>
                  </a:solidFill>
                  <a:latin typeface="Verdana" pitchFamily="34" charset="0"/>
                  <a:ea typeface="ヒラギノ角ゴ Pro W3" pitchFamily="-65" charset="-128"/>
                </a:rPr>
                <a:t>P</a:t>
              </a:r>
              <a:r>
                <a:rPr kumimoji="0" lang="en-GB" altLang="nl-NL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reventie</a:t>
              </a:r>
              <a:r>
                <a:rPr kumimoji="0" lang="en-GB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 &amp; E-health</a:t>
              </a:r>
              <a:r>
                <a:rPr kumimoji="0" lang="en-GB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ヒラギノ角ゴ Pro W3" pitchFamily="-65" charset="-128"/>
                  <a:cs typeface="+mn-cs"/>
                </a:rPr>
                <a:t>)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627861" y="2756051"/>
              <a:ext cx="1648857" cy="348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Geïntegreerde </a:t>
              </a:r>
              <a:b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</a:br>
              <a: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eerste lijn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198677" y="2047451"/>
              <a:ext cx="617754" cy="260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Tweede </a:t>
              </a:r>
              <a:br>
                <a:rPr kumimoji="0" lang="en-GB" altLang="nl-NL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</a:br>
              <a:r>
                <a:rPr kumimoji="0" lang="en-GB" altLang="nl-NL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lijn</a:t>
              </a: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>
              <a:off x="6360687" y="3236021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 rot="20958209">
              <a:off x="6062408" y="2412349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AutoShape 15"/>
            <p:cNvSpPr>
              <a:spLocks noChangeArrowheads="1"/>
            </p:cNvSpPr>
            <p:nvPr/>
          </p:nvSpPr>
          <p:spPr bwMode="auto">
            <a:xfrm>
              <a:off x="6336461" y="2366926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 rot="878842">
              <a:off x="6610513" y="2412349"/>
              <a:ext cx="275567" cy="274053"/>
            </a:xfrm>
            <a:prstGeom prst="upArrow">
              <a:avLst>
                <a:gd name="adj1" fmla="val 49454"/>
                <a:gd name="adj2" fmla="val 3536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016013" y="4524523"/>
              <a:ext cx="29540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A57A4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Straks</a:t>
              </a:r>
              <a:endPara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A57A4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 rot="10800000" flipV="1">
              <a:off x="457202" y="1709806"/>
              <a:ext cx="3764058" cy="15080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787 w 21600"/>
                <a:gd name="T13" fmla="*/ 4793 h 21600"/>
                <a:gd name="T14" fmla="*/ 16813 w 21600"/>
                <a:gd name="T15" fmla="*/ 1680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969" y="21600"/>
                  </a:lnTo>
                  <a:lnTo>
                    <a:pt x="1563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 rot="10800000" flipV="1">
              <a:off x="1506475" y="3220880"/>
              <a:ext cx="1659456" cy="5723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15 w 21600"/>
                <a:gd name="T13" fmla="*/ 4400 h 21600"/>
                <a:gd name="T14" fmla="*/ 17185 w 21600"/>
                <a:gd name="T15" fmla="*/ 17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42" y="21600"/>
                  </a:lnTo>
                  <a:lnTo>
                    <a:pt x="1635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A57A4"/>
                </a:gs>
                <a:gs pos="100000">
                  <a:srgbClr val="0A57A4">
                    <a:alpha val="20000"/>
                  </a:srgb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 rot="10800000">
              <a:off x="1906198" y="3793210"/>
              <a:ext cx="856982" cy="651064"/>
            </a:xfrm>
            <a:prstGeom prst="triangle">
              <a:avLst>
                <a:gd name="adj" fmla="val 50000"/>
              </a:avLst>
            </a:prstGeom>
            <a:solidFill>
              <a:srgbClr val="9E1065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859224" y="4576001"/>
              <a:ext cx="29540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A57A4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Nu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1813838" y="1761285"/>
              <a:ext cx="12355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Ziekenhuis</a:t>
              </a:r>
              <a:endParaRPr kumimoji="0" lang="en-GB" altLang="nl-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891057" y="3919443"/>
              <a:ext cx="891806" cy="11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Preventie</a:t>
              </a:r>
              <a:endParaRPr kumimoji="0" lang="en-GB" altLang="nl-NL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ヒラギノ角ゴ Pro W3" pitchFamily="-65" charset="-128"/>
                <a:cs typeface="+mn-cs"/>
              </a:endParaRP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1541299" y="3313240"/>
              <a:ext cx="1648858" cy="348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Geïntegreerde </a:t>
              </a:r>
              <a:b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</a:br>
              <a:r>
                <a:rPr kumimoji="0" lang="en-GB" altLang="nl-NL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eerste lijn</a:t>
              </a:r>
            </a:p>
          </p:txBody>
        </p:sp>
        <p:sp>
          <p:nvSpPr>
            <p:cNvPr id="29" name="AutoShape 26"/>
            <p:cNvSpPr>
              <a:spLocks noChangeArrowheads="1"/>
            </p:cNvSpPr>
            <p:nvPr/>
          </p:nvSpPr>
          <p:spPr bwMode="auto">
            <a:xfrm>
              <a:off x="3582309" y="3236021"/>
              <a:ext cx="823672" cy="479971"/>
            </a:xfrm>
            <a:prstGeom prst="rightArrow">
              <a:avLst>
                <a:gd name="adj1" fmla="val 50000"/>
                <a:gd name="adj2" fmla="val 429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H="1">
              <a:off x="2664763" y="1693151"/>
              <a:ext cx="481484" cy="152924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1635173" y="1693151"/>
              <a:ext cx="411836" cy="151107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601042" y="1761285"/>
              <a:ext cx="11492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GGZ</a:t>
              </a:r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2994837" y="1761285"/>
              <a:ext cx="114920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nl-NL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ヒラギノ角ゴ Pro W3" pitchFamily="-65" charset="-128"/>
                  <a:cs typeface="+mn-cs"/>
                </a:rPr>
                <a:t>Care</a:t>
              </a:r>
            </a:p>
          </p:txBody>
        </p:sp>
      </p:grp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158750" y="5660734"/>
            <a:ext cx="33242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Bron: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Menzis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, Bas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Leerink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, Raad van Bestuur</a:t>
            </a:r>
          </a:p>
        </p:txBody>
      </p:sp>
    </p:spTree>
    <p:extLst>
      <p:ext uri="{BB962C8B-B14F-4D97-AF65-F5344CB8AC3E}">
        <p14:creationId xmlns:p14="http://schemas.microsoft.com/office/powerpoint/2010/main" val="15305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jpeg" descr="IPH_SLIDE_PAGE_NEW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-10296" y="-10828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-648585" y="1574067"/>
            <a:ext cx="9792586" cy="386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	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Wat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weten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we van ‘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échte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Gezondheid’</a:t>
            </a: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					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		3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keer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een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sz="3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gezichtspunt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…..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0309585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3.jpeg" descr="IPH_SLIDE_PAGE_NEW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-10296" y="45906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202020" y="1886909"/>
            <a:ext cx="9016410" cy="470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	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 </a:t>
            </a:r>
          </a:p>
          <a:p>
            <a:pPr marL="1200150" lvl="2" indent="-285750" defTabSz="9144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Comprehensibility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	- 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je situatie te begrijpen 		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Manageability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- 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het gevoel hebben dat jij zelf kan kiezen</a:t>
            </a:r>
            <a:endParaRPr kumimoji="0" lang="nl-NL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Meaningfulness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-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 zingeving ervaren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	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Het </a:t>
            </a:r>
            <a:r>
              <a:rPr kumimoji="0" lang="nl-NL" sz="20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tegenovergestelde</a:t>
            </a: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Verwarring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Machteloosheid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nl-NL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Zinloosheid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		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76687" y="563509"/>
            <a:ext cx="8165293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1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. 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Veerkracht: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Sense of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Coherence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(SOC) =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Gevoel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van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s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amenhang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endParaRPr kumimoji="0" lang="nl-NL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Antonovsky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8926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3.jpeg" descr="IPH_SLIDE_PAGE_NEW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8115"/>
            <a:ext cx="9154297" cy="686882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0" y="1443185"/>
            <a:ext cx="8670275" cy="3295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96" name="image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00101" y="1443186"/>
            <a:ext cx="5972840" cy="329581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696815" y="249012"/>
            <a:ext cx="7276643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2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. BLUE ZONES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– Gezond oud worden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Gebieden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in de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wereld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waar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mensen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heel oud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worden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,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endParaRPr kumimoji="0" lang="nl-NL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zonder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chronische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r>
              <a:rPr kumimoji="0" sz="18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ziekten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en 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zonder mentale aftakeling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Calibri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sym typeface="Calibri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707855" y="4875619"/>
            <a:ext cx="8446441" cy="1682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spcBef>
                <a:spcPts val="400"/>
              </a:spcBef>
              <a:defRPr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Lessen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: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   -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Goed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eten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- 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vers bereid, grotendeels plantaardig en matig (80%)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	   -  N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atuurlijk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sz="1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bewegen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-  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een half uur per dag wandelen (minstens) </a:t>
            </a:r>
            <a:r>
              <a:rPr kumimoji="0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 </a:t>
            </a:r>
            <a:endParaRPr kumimoji="0" lang="nl-NL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	   -  Zingeving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- 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puur persoonlijk </a:t>
            </a:r>
          </a:p>
          <a:p>
            <a:pPr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	   -  Sociale inbedding en verbondenheid ervaren 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- </a:t>
            </a:r>
            <a:r>
              <a:rPr kumimoji="0" lang="nl-NL" sz="18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old"/>
                <a:sym typeface="Arial Bold"/>
              </a:rPr>
              <a:t>puur persoonlijk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old"/>
              <a:sym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1840197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3.jpeg" descr="IPH_SLIDE_PAGE_NEW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97" cy="6868828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967154" y="463380"/>
            <a:ext cx="7956926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3. </a:t>
            </a: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Het werk aan de d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efinitie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van </a:t>
            </a:r>
            <a:r>
              <a:rPr kumimoji="0" sz="32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gezondheid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de </a:t>
            </a:r>
            <a:r>
              <a:rPr kumimoji="0" sz="20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WHO-</a:t>
            </a:r>
            <a:r>
              <a:rPr kumimoji="0" sz="20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definitie</a:t>
            </a:r>
            <a:r>
              <a:rPr kumimoji="0" sz="20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 van </a:t>
            </a:r>
            <a:r>
              <a:rPr kumimoji="0" sz="20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1948</a:t>
            </a:r>
            <a:r>
              <a:rPr kumimoji="0" sz="20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‘</a:t>
            </a:r>
            <a:r>
              <a:rPr lang="nl-NL" sz="2400" b="1" i="1" kern="0" dirty="0">
                <a:solidFill>
                  <a:sysClr val="windowText" lastClr="000000"/>
                </a:solidFill>
                <a:latin typeface="Calibri"/>
                <a:sym typeface="Calibri"/>
              </a:rPr>
              <a:t>Gezondheid is e</a:t>
            </a:r>
            <a:r>
              <a:rPr kumimoji="0" lang="nl-NL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en toestand van compleet welbevinden, lichamelijk, psychisch en sociaal,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en niet de afwezigheid van ziekten of gebreken.</a:t>
            </a:r>
            <a:r>
              <a:rPr kumimoji="0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Calibri"/>
              </a:rPr>
              <a:t>’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206" name="image5.jpeg" descr="194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92914" y="3353764"/>
            <a:ext cx="4950071" cy="3439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41744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5677" y="1432791"/>
            <a:ext cx="8228323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400" b="1" cap="all" dirty="0"/>
          </a:p>
          <a:p>
            <a:endParaRPr lang="en-US" sz="2400" b="1" cap="all" dirty="0"/>
          </a:p>
          <a:p>
            <a:r>
              <a:rPr lang="en-US" sz="2400" b="1" cap="all" dirty="0" err="1"/>
              <a:t>Als</a:t>
            </a:r>
            <a:r>
              <a:rPr lang="en-US" sz="2400" b="1" cap="all" dirty="0"/>
              <a:t> ALTERNATIEF is </a:t>
            </a:r>
            <a:r>
              <a:rPr lang="en-US" sz="2400" b="1" cap="all" dirty="0" err="1"/>
              <a:t>Voorgesteld</a:t>
            </a:r>
            <a:r>
              <a:rPr lang="en-US" sz="2400" b="1" cap="all" dirty="0"/>
              <a:t>:</a:t>
            </a:r>
          </a:p>
          <a:p>
            <a:endParaRPr lang="en-US" sz="2400" b="1" cap="all" dirty="0"/>
          </a:p>
          <a:p>
            <a:r>
              <a:rPr lang="nl-NL" sz="2400" b="1" dirty="0"/>
              <a:t>‘</a:t>
            </a:r>
            <a:r>
              <a:rPr lang="nl-NL" sz="2400" b="1" i="1" dirty="0"/>
              <a:t>Gezondheid als het vermogen om je aan te passen en </a:t>
            </a:r>
          </a:p>
          <a:p>
            <a:r>
              <a:rPr lang="nl-NL" sz="2400" b="1" i="1" dirty="0"/>
              <a:t>je eigen regie te voeren, </a:t>
            </a:r>
          </a:p>
          <a:p>
            <a:r>
              <a:rPr lang="nl-NL" sz="2400" b="1" i="1" dirty="0"/>
              <a:t>in het licht van de sociale, fysieke en emotionele uitdagingen </a:t>
            </a:r>
          </a:p>
          <a:p>
            <a:r>
              <a:rPr lang="nl-NL" sz="2400" b="1" i="1" dirty="0"/>
              <a:t>van het leven.</a:t>
            </a:r>
            <a:r>
              <a:rPr lang="nl-NL" sz="2400" b="1" dirty="0"/>
              <a:t>’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198692"/>
            <a:ext cx="1815545" cy="220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44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28F060B5657041A206653446ABC104" ma:contentTypeVersion="2" ma:contentTypeDescription="Een nieuw document maken." ma:contentTypeScope="" ma:versionID="15f7a3605e77079494f46cfd417f182c">
  <xsd:schema xmlns:xsd="http://www.w3.org/2001/XMLSchema" xmlns:xs="http://www.w3.org/2001/XMLSchema" xmlns:p="http://schemas.microsoft.com/office/2006/metadata/properties" xmlns:ns2="646463a1-3ac5-4e90-8efc-b9f6f03baa70" targetNamespace="http://schemas.microsoft.com/office/2006/metadata/properties" ma:root="true" ma:fieldsID="86624054c6a2afddd3bd9c163428d25e" ns2:_="">
    <xsd:import namespace="646463a1-3ac5-4e90-8efc-b9f6f03baa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463a1-3ac5-4e90-8efc-b9f6f03baa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F1CD49-668A-4330-987F-96D76F22C7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22A4F-E0F7-4DDC-8B51-3E97E9A7CAF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46463a1-3ac5-4e90-8efc-b9f6f03baa7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7B81C42-300D-4275-B7E4-A9CC82CAD2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6463a1-3ac5-4e90-8efc-b9f6f03baa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1004</Words>
  <Application>Microsoft Office PowerPoint</Application>
  <PresentationFormat>Diavoorstelling (4:3)</PresentationFormat>
  <Paragraphs>260</Paragraphs>
  <Slides>33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33</vt:i4>
      </vt:variant>
    </vt:vector>
  </HeadingPairs>
  <TitlesOfParts>
    <vt:vector size="45" baseType="lpstr">
      <vt:lpstr>Arial</vt:lpstr>
      <vt:lpstr>Arial Bold</vt:lpstr>
      <vt:lpstr>Avenir Roman</vt:lpstr>
      <vt:lpstr>Calibri</vt:lpstr>
      <vt:lpstr>Helvetica</vt:lpstr>
      <vt:lpstr>Verdana</vt:lpstr>
      <vt:lpstr>Wingdings</vt:lpstr>
      <vt:lpstr>Office Theme</vt:lpstr>
      <vt:lpstr>1_Default</vt:lpstr>
      <vt:lpstr>3_Default</vt:lpstr>
      <vt:lpstr>1_Office Theme</vt:lpstr>
      <vt:lpstr>1_Office-thema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kijk je hiernaar? Trekt de ‘deuk’ direct je aandacht?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Machteld Huber</dc:creator>
  <cp:lastModifiedBy>Machteld Huber</cp:lastModifiedBy>
  <cp:revision>21</cp:revision>
  <cp:lastPrinted>2020-11-15T20:51:35Z</cp:lastPrinted>
  <dcterms:created xsi:type="dcterms:W3CDTF">2020-10-13T10:17:09Z</dcterms:created>
  <dcterms:modified xsi:type="dcterms:W3CDTF">2021-02-12T22:12:50Z</dcterms:modified>
</cp:coreProperties>
</file>